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57" r:id="rId6"/>
    <p:sldId id="287" r:id="rId7"/>
    <p:sldId id="288" r:id="rId8"/>
    <p:sldId id="289" r:id="rId9"/>
    <p:sldId id="290" r:id="rId10"/>
    <p:sldId id="291" r:id="rId11"/>
    <p:sldId id="292" r:id="rId12"/>
    <p:sldId id="310" r:id="rId13"/>
    <p:sldId id="306" r:id="rId14"/>
    <p:sldId id="293" r:id="rId15"/>
    <p:sldId id="294" r:id="rId16"/>
    <p:sldId id="295" r:id="rId17"/>
    <p:sldId id="296" r:id="rId18"/>
    <p:sldId id="297" r:id="rId19"/>
    <p:sldId id="298" r:id="rId20"/>
    <p:sldId id="308" r:id="rId21"/>
    <p:sldId id="309" r:id="rId22"/>
    <p:sldId id="300" r:id="rId23"/>
    <p:sldId id="302" r:id="rId24"/>
    <p:sldId id="307" r:id="rId25"/>
    <p:sldId id="311" r:id="rId26"/>
    <p:sldId id="312" r:id="rId27"/>
    <p:sldId id="303" r:id="rId28"/>
    <p:sldId id="304" r:id="rId29"/>
    <p:sldId id="314" r:id="rId30"/>
    <p:sldId id="313" r:id="rId31"/>
    <p:sldId id="305" r:id="rId32"/>
    <p:sldId id="315" r:id="rId33"/>
    <p:sldId id="316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D5A"/>
    <a:srgbClr val="63B7C6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26/09/2018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26/09/2018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GB" dirty="0"/>
                  <a:t>-CON Workshop’18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32BE5BF-9922-45FB-8F3F-4446D40A0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456688" y="3131946"/>
                <a:ext cx="8582374" cy="1033670"/>
              </a:xfrm>
              <a:blipFill>
                <a:blip r:embed="rId2"/>
                <a:stretch>
                  <a:fillRect t="-27219" b="-45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BBBDA3B-247E-4357-A175-1A978FF7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468" y="1285462"/>
            <a:ext cx="1731602" cy="1731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30115-60E9-4189-9FA1-EDA5FE096E90}"/>
              </a:ext>
            </a:extLst>
          </p:cNvPr>
          <p:cNvSpPr txBox="1"/>
          <p:nvPr/>
        </p:nvSpPr>
        <p:spPr>
          <a:xfrm>
            <a:off x="2711425" y="4781760"/>
            <a:ext cx="70076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“ Wireless Game Controller </a:t>
            </a:r>
          </a:p>
          <a:p>
            <a:pPr algn="ctr"/>
            <a:r>
              <a:rPr lang="en-IN" sz="3200" b="1" i="1" dirty="0">
                <a:solidFill>
                  <a:schemeClr val="bg1"/>
                </a:solidFill>
                <a:latin typeface="Code Bold" panose="020B0604020202020204" pitchFamily="50" charset="0"/>
              </a:rPr>
              <a:t>Using Infrared Data Transmission ”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893085-F660-4352-A41A-7B0AEF9A72D5}"/>
              </a:ext>
            </a:extLst>
          </p:cNvPr>
          <p:cNvGrpSpPr/>
          <p:nvPr/>
        </p:nvGrpSpPr>
        <p:grpSpPr>
          <a:xfrm>
            <a:off x="13855" y="935814"/>
            <a:ext cx="12192001" cy="5940326"/>
            <a:chOff x="-1" y="1357409"/>
            <a:chExt cx="12192001" cy="4917518"/>
          </a:xfrm>
        </p:grpSpPr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A2F1C5E6-DD33-413E-AF89-FCDD1EA9A3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84A6E282-1AF1-48DA-A321-2F5DCD3D1EF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0F582-F7F4-4574-9A29-7D2A9844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D97FA-D3FB-4D06-A03C-EF9888B5AF70}"/>
              </a:ext>
            </a:extLst>
          </p:cNvPr>
          <p:cNvSpPr txBox="1"/>
          <p:nvPr/>
        </p:nvSpPr>
        <p:spPr>
          <a:xfrm>
            <a:off x="343877" y="257908"/>
            <a:ext cx="704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Bitwise Operation (Contd..)</a:t>
            </a:r>
            <a:endParaRPr lang="en-US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00B8CA5-9B59-44CF-B21D-1762FB831578}"/>
              </a:ext>
            </a:extLst>
          </p:cNvPr>
          <p:cNvSpPr/>
          <p:nvPr/>
        </p:nvSpPr>
        <p:spPr>
          <a:xfrm>
            <a:off x="468923" y="461878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2F8C-5125-4687-85F4-9922E0142DF8}"/>
              </a:ext>
            </a:extLst>
          </p:cNvPr>
          <p:cNvSpPr/>
          <p:nvPr/>
        </p:nvSpPr>
        <p:spPr>
          <a:xfrm>
            <a:off x="122559" y="935814"/>
            <a:ext cx="27591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10101010 &lt;&lt; 1 =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3734E7-8178-4358-8461-942E12D47AFE}"/>
              </a:ext>
            </a:extLst>
          </p:cNvPr>
          <p:cNvSpPr/>
          <p:nvPr/>
        </p:nvSpPr>
        <p:spPr>
          <a:xfrm>
            <a:off x="122559" y="2421199"/>
            <a:ext cx="3438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00000000 &lt;&lt; 1 =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02E8CC-C898-4690-A28C-010A42E183D8}"/>
              </a:ext>
            </a:extLst>
          </p:cNvPr>
          <p:cNvSpPr/>
          <p:nvPr/>
        </p:nvSpPr>
        <p:spPr>
          <a:xfrm>
            <a:off x="122558" y="3696687"/>
            <a:ext cx="3438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11101001 &gt;&gt; 2 =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495E1-B9FF-49BF-9CC4-BCBA6E61CF8F}"/>
              </a:ext>
            </a:extLst>
          </p:cNvPr>
          <p:cNvSpPr/>
          <p:nvPr/>
        </p:nvSpPr>
        <p:spPr>
          <a:xfrm>
            <a:off x="981539" y="1309747"/>
            <a:ext cx="2163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01010100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8C5D5-2A75-45DD-B3B5-23738EE81521}"/>
              </a:ext>
            </a:extLst>
          </p:cNvPr>
          <p:cNvSpPr/>
          <p:nvPr/>
        </p:nvSpPr>
        <p:spPr>
          <a:xfrm>
            <a:off x="884554" y="2814708"/>
            <a:ext cx="2163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00000000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4FA66-2783-4968-BB94-58BDF0B81210}"/>
              </a:ext>
            </a:extLst>
          </p:cNvPr>
          <p:cNvSpPr/>
          <p:nvPr/>
        </p:nvSpPr>
        <p:spPr>
          <a:xfrm>
            <a:off x="884553" y="4105532"/>
            <a:ext cx="2163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00111010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90902-CEB1-44F4-B330-B722CD004450}"/>
              </a:ext>
            </a:extLst>
          </p:cNvPr>
          <p:cNvSpPr/>
          <p:nvPr/>
        </p:nvSpPr>
        <p:spPr>
          <a:xfrm>
            <a:off x="134279" y="5218497"/>
            <a:ext cx="34380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11101001  &lt;&lt; -1 =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841C0-9B01-44E0-87ED-57137F0415A0}"/>
              </a:ext>
            </a:extLst>
          </p:cNvPr>
          <p:cNvSpPr/>
          <p:nvPr/>
        </p:nvSpPr>
        <p:spPr>
          <a:xfrm>
            <a:off x="931978" y="5623385"/>
            <a:ext cx="2163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undefined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D2140D-4DB9-43A2-BF8D-BEBEFD433C8D}"/>
              </a:ext>
            </a:extLst>
          </p:cNvPr>
          <p:cNvCxnSpPr/>
          <p:nvPr/>
        </p:nvCxnSpPr>
        <p:spPr>
          <a:xfrm>
            <a:off x="3560617" y="1206190"/>
            <a:ext cx="0" cy="527102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438E5F-8736-433F-A70E-69D661EEA0B1}"/>
              </a:ext>
            </a:extLst>
          </p:cNvPr>
          <p:cNvSpPr/>
          <p:nvPr/>
        </p:nvSpPr>
        <p:spPr>
          <a:xfrm>
            <a:off x="3912845" y="935814"/>
            <a:ext cx="7849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10101010  | = (1&lt;&lt; 0)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DC305D-69E7-4E95-827A-388A601DEC04}"/>
              </a:ext>
            </a:extLst>
          </p:cNvPr>
          <p:cNvSpPr/>
          <p:nvPr/>
        </p:nvSpPr>
        <p:spPr>
          <a:xfrm>
            <a:off x="4835235" y="1351312"/>
            <a:ext cx="6719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10101010 | 00000001   = 10101011 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CABA15-1438-4EA7-8DA5-F3688CD744CB}"/>
              </a:ext>
            </a:extLst>
          </p:cNvPr>
          <p:cNvSpPr/>
          <p:nvPr/>
        </p:nvSpPr>
        <p:spPr>
          <a:xfrm>
            <a:off x="3809990" y="2445376"/>
            <a:ext cx="7849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11101110  &amp; = (1&lt;&lt; 3)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BD60AD-5248-47E2-B04E-BBC7DCBEB77E}"/>
              </a:ext>
            </a:extLst>
          </p:cNvPr>
          <p:cNvSpPr/>
          <p:nvPr/>
        </p:nvSpPr>
        <p:spPr>
          <a:xfrm>
            <a:off x="4587993" y="2860874"/>
            <a:ext cx="6719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11101110 &amp; 00001000  = 00001000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BE4FF-491D-424D-BC03-2A9097CDB9A4}"/>
              </a:ext>
            </a:extLst>
          </p:cNvPr>
          <p:cNvSpPr/>
          <p:nvPr/>
        </p:nvSpPr>
        <p:spPr>
          <a:xfrm>
            <a:off x="3808936" y="4268342"/>
            <a:ext cx="7849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UcPeriod" startAt="17"/>
            </a:pPr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11100000  | = (1&lt;&lt; 3) | (1&lt;&lt; 4) | (1&lt;&lt;0) ?</a:t>
            </a:r>
          </a:p>
          <a:p>
            <a:r>
              <a:rPr lang="en-US" sz="2400" dirty="0">
                <a:solidFill>
                  <a:srgbClr val="00B0F0"/>
                </a:solidFill>
                <a:latin typeface="Bahnschrift" panose="020B0502040204020203" pitchFamily="34" charset="0"/>
              </a:rPr>
              <a:t>Ans: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A3EC58-0D75-44F6-B6EA-045B2D9B593B}"/>
              </a:ext>
            </a:extLst>
          </p:cNvPr>
          <p:cNvSpPr/>
          <p:nvPr/>
        </p:nvSpPr>
        <p:spPr>
          <a:xfrm>
            <a:off x="4587993" y="4839992"/>
            <a:ext cx="6719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00010000 | 00001000 | 00000001 = 00011001</a:t>
            </a:r>
          </a:p>
          <a:p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11100000 | 00011001 = 11111001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81F104-0BDF-4D6D-BC71-32BA796C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9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951A4DF-3041-4DD9-B1AB-D27B3AF6119A}"/>
              </a:ext>
            </a:extLst>
          </p:cNvPr>
          <p:cNvGrpSpPr/>
          <p:nvPr/>
        </p:nvGrpSpPr>
        <p:grpSpPr>
          <a:xfrm>
            <a:off x="0" y="1196473"/>
            <a:ext cx="12192001" cy="5681376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0B08BA57-497B-45E6-9942-7BE4D893D69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86127636-0CF9-4D02-B703-767995A190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93C67-7924-4863-804E-A246168A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036B4-1E08-4063-9E8A-A963C9740F1E}"/>
              </a:ext>
            </a:extLst>
          </p:cNvPr>
          <p:cNvSpPr txBox="1"/>
          <p:nvPr/>
        </p:nvSpPr>
        <p:spPr>
          <a:xfrm>
            <a:off x="422031" y="539262"/>
            <a:ext cx="9800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Bit Masking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F5EEAA6-22E8-4987-99B0-00C0D8E52FD6}"/>
              </a:ext>
            </a:extLst>
          </p:cNvPr>
          <p:cNvSpPr/>
          <p:nvPr/>
        </p:nvSpPr>
        <p:spPr>
          <a:xfrm>
            <a:off x="502139" y="778596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C0FDB-7202-4F94-B12B-ADE4D476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A0D109-2CB0-4A8B-8513-EBC6DA87B451}"/>
              </a:ext>
            </a:extLst>
          </p:cNvPr>
          <p:cNvSpPr/>
          <p:nvPr/>
        </p:nvSpPr>
        <p:spPr>
          <a:xfrm>
            <a:off x="380466" y="1207836"/>
            <a:ext cx="1153444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It is a technique by which we obtain only the required data and block(mask) the rest.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e.g. in 1101 0011 , our interest  is in 6</a:t>
            </a:r>
            <a:r>
              <a:rPr lang="en-IN" sz="2200" baseline="30000" dirty="0">
                <a:solidFill>
                  <a:schemeClr val="bg1"/>
                </a:solidFill>
                <a:latin typeface="Bahnschrift" panose="020B0502040204020203" pitchFamily="34" charset="0"/>
              </a:rPr>
              <a:t>th</a:t>
            </a:r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 bit. Say during course of program we want to know if 6</a:t>
            </a:r>
            <a:r>
              <a:rPr lang="en-IN" sz="2200" baseline="30000" dirty="0">
                <a:solidFill>
                  <a:schemeClr val="bg1"/>
                </a:solidFill>
                <a:latin typeface="Bahnschrift" panose="020B0502040204020203" pitchFamily="34" charset="0"/>
              </a:rPr>
              <a:t>th</a:t>
            </a:r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 bit has changed to 1. Let uint8_t data=11010011. Then we’ll write 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if( data&amp;(1&lt;&lt;6)) 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This while check only the 6</a:t>
            </a:r>
            <a:r>
              <a:rPr lang="en-IN" sz="2200" baseline="30000" dirty="0">
                <a:solidFill>
                  <a:schemeClr val="bg1"/>
                </a:solidFill>
                <a:latin typeface="Bahnschrift" panose="020B0502040204020203" pitchFamily="34" charset="0"/>
              </a:rPr>
              <a:t>th</a:t>
            </a:r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 bit value blocking the rest of the bits.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Bit masking is of particular interest in dealing with interrupt flags or certain end conditions.</a:t>
            </a: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       e.g. in ADC conversion , we check if conversion is complete by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	                                 while(ADSCRA&amp;(1&lt;&lt;ADIF)==0);</a:t>
            </a:r>
          </a:p>
          <a:p>
            <a:endParaRPr lang="en-IN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          in Timers , we’ll see that we check timer overflow by while(TIFR&amp;(1&lt;&lt;</a:t>
            </a:r>
            <a:r>
              <a:rPr lang="en-IN" sz="2200" dirty="0" err="1">
                <a:solidFill>
                  <a:schemeClr val="bg1"/>
                </a:solidFill>
                <a:latin typeface="Bahnschrift" panose="020B0502040204020203" pitchFamily="34" charset="0"/>
              </a:rPr>
              <a:t>TOVn</a:t>
            </a:r>
            <a:r>
              <a:rPr lang="en-IN" sz="2200" dirty="0">
                <a:solidFill>
                  <a:schemeClr val="bg1"/>
                </a:solidFill>
                <a:latin typeface="Bahnschrift" panose="020B0502040204020203" pitchFamily="34" charset="0"/>
              </a:rPr>
              <a:t>)==0);</a:t>
            </a:r>
          </a:p>
          <a:p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2F4F97-F83E-4941-B73F-886BACE0F129}"/>
              </a:ext>
            </a:extLst>
          </p:cNvPr>
          <p:cNvGrpSpPr/>
          <p:nvPr/>
        </p:nvGrpSpPr>
        <p:grpSpPr>
          <a:xfrm>
            <a:off x="0" y="1690255"/>
            <a:ext cx="12192001" cy="5187594"/>
            <a:chOff x="-1" y="1357409"/>
            <a:chExt cx="12192001" cy="4917518"/>
          </a:xfrm>
        </p:grpSpPr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4F79472B-B3E3-41DB-B56B-317D56CC8BF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3" name="Rectangle: Single Corner Snipped 12">
              <a:extLst>
                <a:ext uri="{FF2B5EF4-FFF2-40B4-BE49-F238E27FC236}">
                  <a16:creationId xmlns:a16="http://schemas.microsoft.com/office/drawing/2014/main" id="{CEBBD299-A45D-4C79-9F24-7435FFB9ABB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AE3A5D-C819-42AD-ADE4-495DB7F9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F4986-7E56-49CB-95B6-280FA7956351}"/>
              </a:ext>
            </a:extLst>
          </p:cNvPr>
          <p:cNvSpPr txBox="1"/>
          <p:nvPr/>
        </p:nvSpPr>
        <p:spPr>
          <a:xfrm>
            <a:off x="382954" y="500185"/>
            <a:ext cx="8737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 Difference between microprocessor and microcontroller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  <a:latin typeface="Bahnschrift" panose="020B0502040204020203" pitchFamily="34" charset="0"/>
              </a:rPr>
              <a:t>M</a:t>
            </a:r>
            <a:r>
              <a:rPr lang="en-US" dirty="0" err="1">
                <a:solidFill>
                  <a:srgbClr val="00B0F0"/>
                </a:solidFill>
                <a:latin typeface="Bahnschrift" panose="020B0502040204020203" pitchFamily="34" charset="0"/>
              </a:rPr>
              <a:t>icroprocessors</a:t>
            </a:r>
            <a:r>
              <a:rPr lang="en-US" dirty="0">
                <a:solidFill>
                  <a:srgbClr val="00B0F0"/>
                </a:solidFill>
                <a:latin typeface="Bahnschrift" panose="020B0502040204020203" pitchFamily="34" charset="0"/>
              </a:rPr>
              <a:t>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containonly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the CPU part. All other elements like RAM , ROM , Clock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etc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have to be externally added by designing engineer. Also they operate at much higher speed (&gt;1GhZ) and are aimed for a wide array of tasks.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e.g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Intel Pentium , i3, i5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etc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B0F0"/>
                </a:solidFill>
                <a:latin typeface="Bahnschrift" panose="020B0502040204020203" pitchFamily="34" charset="0"/>
              </a:rPr>
              <a:t>M</a:t>
            </a:r>
            <a:r>
              <a:rPr lang="en-US" dirty="0" err="1">
                <a:solidFill>
                  <a:srgbClr val="00B0F0"/>
                </a:solidFill>
                <a:latin typeface="Bahnschrift" panose="020B0502040204020203" pitchFamily="34" charset="0"/>
              </a:rPr>
              <a:t>icrocontrollers</a:t>
            </a:r>
            <a:r>
              <a:rPr lang="en-US" dirty="0">
                <a:solidFill>
                  <a:srgbClr val="00B0F0"/>
                </a:solidFill>
                <a:latin typeface="Bahnschrift" panose="020B0502040204020203" pitchFamily="34" charset="0"/>
              </a:rPr>
              <a:t>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on the other hand are designed for specific tasks , they have their own RAM , ROM , Clock embedded along with the microprocessor on a single chip. Also known as System on Chip (SOC); e.g. Atmel , Microchip , Raspberry Pi , 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Beaglebone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, Intel 8051 etc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2EE2E-5995-433C-8088-39A5DE96E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148" y="2016960"/>
            <a:ext cx="2381250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C7C5F-B41A-455B-B83C-9864C9226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370118"/>
            <a:ext cx="2171700" cy="210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E38E8-E27B-41FC-84A0-57B7B748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850" y="4347392"/>
            <a:ext cx="2190750" cy="2085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6FAED-03C3-4988-8456-15409C87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284" y="4350486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8F1BC-C04D-4AA9-8440-521DC6328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387577"/>
            <a:ext cx="2505075" cy="1828800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F2E1C5B-0619-440E-B44C-0D3748D90E07}"/>
              </a:ext>
            </a:extLst>
          </p:cNvPr>
          <p:cNvSpPr/>
          <p:nvPr/>
        </p:nvSpPr>
        <p:spPr>
          <a:xfrm>
            <a:off x="598854" y="717050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989755-A250-49C4-8661-364098F01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5004FA-0B64-41DD-96CA-0555F5851123}"/>
              </a:ext>
            </a:extLst>
          </p:cNvPr>
          <p:cNvGrpSpPr/>
          <p:nvPr/>
        </p:nvGrpSpPr>
        <p:grpSpPr>
          <a:xfrm>
            <a:off x="0" y="1000125"/>
            <a:ext cx="12192001" cy="5877724"/>
            <a:chOff x="-1" y="1357409"/>
            <a:chExt cx="12192001" cy="4917518"/>
          </a:xfrm>
        </p:grpSpPr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19A38823-31CF-4299-BC8C-F92B20DE459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BDCA02BD-66D7-4A75-9548-2468CFCF19B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C9A6F-A170-4F0C-B38F-AAC924C4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96D85-7DDE-46AF-A42B-36CC137E0E52}"/>
              </a:ext>
            </a:extLst>
          </p:cNvPr>
          <p:cNvSpPr txBox="1"/>
          <p:nvPr/>
        </p:nvSpPr>
        <p:spPr>
          <a:xfrm>
            <a:off x="343877" y="375138"/>
            <a:ext cx="912836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Introduction to </a:t>
            </a:r>
            <a:r>
              <a:rPr lang="en-IN" sz="3200" dirty="0" err="1">
                <a:solidFill>
                  <a:srgbClr val="FFC000"/>
                </a:solidFill>
                <a:latin typeface="Arial Black" panose="020B0A04020102020204" pitchFamily="34" charset="0"/>
              </a:rPr>
              <a:t>MicroControllers</a:t>
            </a:r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dirty="0"/>
          </a:p>
          <a:p>
            <a:pPr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 microcontroller is a small, low-cost and self contained computer-on-a-chip that can be used as an embedded system. A few microcontrollers may utilize four-bit expressions and work at clock rate frequencies, which usually include:</a:t>
            </a:r>
          </a:p>
          <a:p>
            <a:pPr lvl="1" fontAlgn="base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An 8 or 16 bit microprocessor.</a:t>
            </a: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 little measure of RAM.</a:t>
            </a: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Programmable ROM and flash memory.</a:t>
            </a: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Parallel and serial I/O.</a:t>
            </a: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Timers and signal generators.</a:t>
            </a:r>
          </a:p>
          <a:p>
            <a:pPr lvl="1"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Analog to Digital and Digital to Analog conversion.</a:t>
            </a:r>
          </a:p>
          <a:p>
            <a:pPr lvl="1" fontAlgn="base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fontAlgn="base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fontAlgn="base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Microcontrollers usually must have low-power requirements since many devices they control are battery-operated. Microcontrollers are used in many consumer electronics, car engines, computer peripherals and test or measurement equipment. And these are well suited for long lasting battery applications.</a:t>
            </a:r>
          </a:p>
          <a:p>
            <a:pPr fontAlgn="base"/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fontAlgn="base"/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W</a:t>
            </a:r>
            <a:r>
              <a:rPr lang="en-US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e’ll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focus our discussion on AVR Microcontrollers as we’ll be dealing with them throughout the course of workshop.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AD0ED-7889-4CB6-9412-794570AF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830" y="1873738"/>
            <a:ext cx="4095750" cy="24384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9B951E3-F60F-4CAB-AB21-7C694464B35C}"/>
              </a:ext>
            </a:extLst>
          </p:cNvPr>
          <p:cNvSpPr/>
          <p:nvPr/>
        </p:nvSpPr>
        <p:spPr>
          <a:xfrm>
            <a:off x="397608" y="593958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931E2-ED79-4414-94EA-6CD57226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191F25C-E331-42DC-8BF1-2718AC742852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EAD450AC-77FF-4E25-8F5A-49062AB9FB0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FD6EF68B-DEDF-4F72-A96C-BA1AC23DA6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1C2AD-9543-403A-A229-A0594D03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731184-B813-4806-82E9-1C868A73EF77}"/>
              </a:ext>
            </a:extLst>
          </p:cNvPr>
          <p:cNvSpPr txBox="1"/>
          <p:nvPr/>
        </p:nvSpPr>
        <p:spPr>
          <a:xfrm>
            <a:off x="281354" y="328246"/>
            <a:ext cx="98004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 AVR Microcontrollers</a:t>
            </a:r>
          </a:p>
          <a:p>
            <a:pPr fontAlgn="base"/>
            <a:endParaRPr lang="en-IN" b="1" dirty="0"/>
          </a:p>
          <a:p>
            <a:pPr fontAlgn="base"/>
            <a:endParaRPr lang="en-US" b="1" dirty="0">
              <a:latin typeface="Bahnschrif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38CAD995-01D1-4E75-BD3E-37225614F349}"/>
              </a:ext>
            </a:extLst>
          </p:cNvPr>
          <p:cNvSpPr/>
          <p:nvPr/>
        </p:nvSpPr>
        <p:spPr>
          <a:xfrm>
            <a:off x="510931" y="505165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6B515-1351-447D-9E3D-D9D83C9F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0DDC31-5CE2-467B-8BD6-037499C2EC7F}"/>
              </a:ext>
            </a:extLst>
          </p:cNvPr>
          <p:cNvSpPr/>
          <p:nvPr/>
        </p:nvSpPr>
        <p:spPr>
          <a:xfrm>
            <a:off x="281352" y="1356279"/>
            <a:ext cx="116292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AVR microcontroller is developed by Alf-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Egil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Bogen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and Vegard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Wollan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from Atmel Corporation. The AVR microcontrollers are modified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harvard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RISC architecture with separate memories for data and program and speed of AVR is high when compare to 8051 and PIC. The AVR is stands for 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lf-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Egil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Bogen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and 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V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egard </a:t>
            </a:r>
            <a:r>
              <a:rPr lang="en-US" sz="2000" dirty="0" err="1">
                <a:solidFill>
                  <a:schemeClr val="bg1"/>
                </a:solidFill>
                <a:latin typeface="Bahnschrift" panose="020B0502040204020203" pitchFamily="34" charset="0"/>
              </a:rPr>
              <a:t>Wollan’s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 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R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ISC processor.</a:t>
            </a:r>
          </a:p>
          <a:p>
            <a:pPr fontAlgn="base"/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Difference between 8051 and AVR Controllers:</a:t>
            </a:r>
          </a:p>
          <a:p>
            <a:pPr fontAlgn="base"/>
            <a:endParaRPr lang="en-US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8051s are 8-bit controllers based on CISC architecture, AVRs are 8-bit controllers based on RISC architecture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8051 consumes more power than AVR microcontroller.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In 8051, we can program easily than the AVR microcontroller.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The speed of AVR is more than the 8051 microcontroller.</a:t>
            </a:r>
          </a:p>
          <a:p>
            <a:pPr fontAlgn="base"/>
            <a:endParaRPr lang="en-IN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There are many AVR family microcontrollers, such as ATmega8, ATmega16 , ATMEGA328 and so on. The ATmega328 has flash memory of 32kB, where the ATmega8 has 8kB and ATmega16 has 16kB.</a:t>
            </a:r>
          </a:p>
        </p:txBody>
      </p:sp>
    </p:spTree>
    <p:extLst>
      <p:ext uri="{BB962C8B-B14F-4D97-AF65-F5344CB8AC3E}">
        <p14:creationId xmlns:p14="http://schemas.microsoft.com/office/powerpoint/2010/main" val="29022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47DB2-12A5-4C58-9985-468B924B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5F62B-7F8E-4DAA-B098-7618331D123E}"/>
              </a:ext>
            </a:extLst>
          </p:cNvPr>
          <p:cNvSpPr txBox="1"/>
          <p:nvPr/>
        </p:nvSpPr>
        <p:spPr>
          <a:xfrm>
            <a:off x="406400" y="367323"/>
            <a:ext cx="1125220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                                                       ATmega328</a:t>
            </a:r>
          </a:p>
          <a:p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E8E87-9924-4E46-B2E9-2ECF5119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2" y="3759152"/>
            <a:ext cx="5609713" cy="3008435"/>
          </a:xfrm>
          <a:prstGeom prst="rect">
            <a:avLst/>
          </a:prstGeom>
        </p:spPr>
      </p:pic>
      <p:pic>
        <p:nvPicPr>
          <p:cNvPr id="3076" name="Picture 4" descr="Image result for arduino uno pin configuration">
            <a:extLst>
              <a:ext uri="{FF2B5EF4-FFF2-40B4-BE49-F238E27FC236}">
                <a16:creationId xmlns:a16="http://schemas.microsoft.com/office/drawing/2014/main" id="{70495F94-EC5D-4F46-B955-0D7E1951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63" y="1934308"/>
            <a:ext cx="5669037" cy="47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E9B57-625B-4FBA-BA81-546ED87B9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2" y="90413"/>
            <a:ext cx="5609712" cy="3572544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E83462C-C802-419F-8A00-0899E6FE80CA}"/>
              </a:ext>
            </a:extLst>
          </p:cNvPr>
          <p:cNvSpPr/>
          <p:nvPr/>
        </p:nvSpPr>
        <p:spPr>
          <a:xfrm>
            <a:off x="7940431" y="532412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98CFF9-2DC6-42E5-9C6A-F3ECA6F4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8FE7C-48FF-42B4-A72A-A368AB4ADB6D}"/>
              </a:ext>
            </a:extLst>
          </p:cNvPr>
          <p:cNvSpPr txBox="1"/>
          <p:nvPr/>
        </p:nvSpPr>
        <p:spPr>
          <a:xfrm>
            <a:off x="343877" y="359508"/>
            <a:ext cx="586935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Difference between Arduino Nano &amp; UNO</a:t>
            </a:r>
          </a:p>
          <a:p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43525E-7F71-4EA3-B668-826965A55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19488"/>
              </p:ext>
            </p:extLst>
          </p:nvPr>
        </p:nvGraphicFramePr>
        <p:xfrm>
          <a:off x="6532286" y="242309"/>
          <a:ext cx="4461162" cy="6553197"/>
        </p:xfrm>
        <a:graphic>
          <a:graphicData uri="http://schemas.openxmlformats.org/drawingml/2006/table">
            <a:tbl>
              <a:tblPr/>
              <a:tblGrid>
                <a:gridCol w="1487054">
                  <a:extLst>
                    <a:ext uri="{9D8B030D-6E8A-4147-A177-3AD203B41FA5}">
                      <a16:colId xmlns:a16="http://schemas.microsoft.com/office/drawing/2014/main" val="3720977195"/>
                    </a:ext>
                  </a:extLst>
                </a:gridCol>
                <a:gridCol w="1487054">
                  <a:extLst>
                    <a:ext uri="{9D8B030D-6E8A-4147-A177-3AD203B41FA5}">
                      <a16:colId xmlns:a16="http://schemas.microsoft.com/office/drawing/2014/main" val="1844938689"/>
                    </a:ext>
                  </a:extLst>
                </a:gridCol>
                <a:gridCol w="1487054">
                  <a:extLst>
                    <a:ext uri="{9D8B030D-6E8A-4147-A177-3AD203B41FA5}">
                      <a16:colId xmlns:a16="http://schemas.microsoft.com/office/drawing/2014/main" val="100370122"/>
                    </a:ext>
                  </a:extLst>
                </a:gridCol>
              </a:tblGrid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solidFill>
                            <a:srgbClr val="1C3BE8"/>
                          </a:solidFill>
                          <a:effectLst/>
                          <a:latin typeface="inherit"/>
                        </a:rPr>
                        <a:t>Name of part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F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solidFill>
                            <a:srgbClr val="1C3BE8"/>
                          </a:solidFill>
                          <a:effectLst/>
                          <a:latin typeface="inherit"/>
                        </a:rPr>
                        <a:t>Arduino Nano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F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>
                          <a:solidFill>
                            <a:srgbClr val="1C3BE8"/>
                          </a:solidFill>
                          <a:effectLst/>
                          <a:latin typeface="inherit"/>
                        </a:rPr>
                        <a:t>Arduino Uno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D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880190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Microkontroller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ATmega328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ATmega328P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370613"/>
                  </a:ext>
                </a:extLst>
              </a:tr>
              <a:tr h="5142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Operating Voltage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5V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5V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267272"/>
                  </a:ext>
                </a:extLst>
              </a:tr>
              <a:tr h="5142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Input Voltage (recommended)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7 – 12V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7 – 12V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6954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Digital I/O Pins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20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179724"/>
                  </a:ext>
                </a:extLst>
              </a:tr>
              <a:tr h="514210">
                <a:tc>
                  <a:txBody>
                    <a:bodyPr/>
                    <a:lstStyle/>
                    <a:p>
                      <a:pPr algn="l" fontAlgn="base"/>
                      <a:r>
                        <a:rPr lang="pt-BR" sz="1000">
                          <a:effectLst/>
                        </a:rPr>
                        <a:t>PWM Digital I/O Pins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6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919298"/>
                  </a:ext>
                </a:extLst>
              </a:tr>
              <a:tr h="51421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Analog Input Pins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8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627116"/>
                  </a:ext>
                </a:extLst>
              </a:tr>
              <a:tr h="514210">
                <a:tc>
                  <a:txBody>
                    <a:bodyPr/>
                    <a:lstStyle/>
                    <a:p>
                      <a:pPr algn="l" fontAlgn="base"/>
                      <a:r>
                        <a:rPr lang="it-IT" sz="1000" dirty="0">
                          <a:effectLst/>
                        </a:rPr>
                        <a:t>DC Current per I/O Pin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40 mA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20 mA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107948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Clock Speed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16 MHz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16 MHz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836496"/>
                  </a:ext>
                </a:extLst>
              </a:tr>
              <a:tr h="115996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Flash Memory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32 KB of which 2 KB used by bootloader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32 KB (ATmega328P) of which 0.5 KB used by bootloader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93660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SRAM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 KB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2 KB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117477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EEPROM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 KB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1 KB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42921"/>
                  </a:ext>
                </a:extLst>
              </a:tr>
              <a:tr h="29896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LED_BUILTIN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13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13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570254"/>
                  </a:ext>
                </a:extLst>
              </a:tr>
              <a:tr h="72946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USB-to-serial converter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>
                          <a:effectLst/>
                        </a:rPr>
                        <a:t>FTDI 232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dirty="0">
                          <a:effectLst/>
                        </a:rPr>
                        <a:t>Atmega16U2 (Atmega8U2 up to version R2)</a:t>
                      </a:r>
                    </a:p>
                  </a:txBody>
                  <a:tcPr marL="59553" marR="59553" marT="30570" marB="305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778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F81F05B-5033-490A-AFDF-06C8F463777C}"/>
              </a:ext>
            </a:extLst>
          </p:cNvPr>
          <p:cNvSpPr/>
          <p:nvPr/>
        </p:nvSpPr>
        <p:spPr>
          <a:xfrm>
            <a:off x="6509322" y="3303511"/>
            <a:ext cx="4456414" cy="357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6DCCDC-B7E3-4F02-A5A5-440C8ACE76EE}"/>
              </a:ext>
            </a:extLst>
          </p:cNvPr>
          <p:cNvSpPr/>
          <p:nvPr/>
        </p:nvSpPr>
        <p:spPr>
          <a:xfrm>
            <a:off x="6532285" y="2772167"/>
            <a:ext cx="4461161" cy="3576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B1946-3323-4B50-BE02-C96FF14DBDBB}"/>
              </a:ext>
            </a:extLst>
          </p:cNvPr>
          <p:cNvSpPr/>
          <p:nvPr/>
        </p:nvSpPr>
        <p:spPr>
          <a:xfrm>
            <a:off x="6523179" y="5476804"/>
            <a:ext cx="4470267" cy="270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8CE6804-83CE-4EC6-BC9B-AE11B7178E62}"/>
              </a:ext>
            </a:extLst>
          </p:cNvPr>
          <p:cNvSpPr/>
          <p:nvPr/>
        </p:nvSpPr>
        <p:spPr>
          <a:xfrm>
            <a:off x="456135" y="567581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B126B-E034-4A2A-8A79-2ADDD6A6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7FC866-237D-4129-A88B-0DA9475321C2}"/>
              </a:ext>
            </a:extLst>
          </p:cNvPr>
          <p:cNvSpPr/>
          <p:nvPr/>
        </p:nvSpPr>
        <p:spPr>
          <a:xfrm>
            <a:off x="276758" y="173385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Both use ATmega328 as microprocessor but they differ in their packaging. </a:t>
            </a:r>
          </a:p>
          <a:p>
            <a:endParaRPr lang="en-IN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I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Nano is based on TPQF(Thin Plastic Quad Flat Package) 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while </a:t>
            </a:r>
            <a:r>
              <a:rPr lang="en-IN" sz="2400" dirty="0">
                <a:solidFill>
                  <a:srgbClr val="FFFF00"/>
                </a:solidFill>
                <a:latin typeface="Bahnschrift" panose="020B0502040204020203" pitchFamily="34" charset="0"/>
              </a:rPr>
              <a:t>UNO is based on PDIP(Plastic In-line Packages). 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Therefore they differ in total number of pins – </a:t>
            </a:r>
            <a:r>
              <a:rPr lang="en-I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NANO has 32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while </a:t>
            </a:r>
            <a:r>
              <a:rPr lang="en-IN" sz="2400" dirty="0">
                <a:solidFill>
                  <a:srgbClr val="FFFF00"/>
                </a:solidFill>
                <a:latin typeface="Bahnschrift" panose="020B0502040204020203" pitchFamily="34" charset="0"/>
              </a:rPr>
              <a:t>UNO has 28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. So </a:t>
            </a:r>
            <a:r>
              <a:rPr lang="en-I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NANO has 2 extra Analog I/0 pins , hence two extra ADC channels </a:t>
            </a: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,ADC6 &amp; ADC7 compared to ADC0-ADC5 of UNO. But the ADC6 &amp; ADC7 in NANO cannot be used as Digital I/O pins.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70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98CFF9-2DC6-42E5-9C6A-F3ECA6F4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B126B-E034-4A2A-8A79-2ADDD6A6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1" name="Shape 321">
            <a:extLst>
              <a:ext uri="{FF2B5EF4-FFF2-40B4-BE49-F238E27FC236}">
                <a16:creationId xmlns:a16="http://schemas.microsoft.com/office/drawing/2014/main" id="{7E1195F8-4451-4021-B14C-AD38FEEC3517}"/>
              </a:ext>
            </a:extLst>
          </p:cNvPr>
          <p:cNvSpPr txBox="1">
            <a:spLocks/>
          </p:cNvSpPr>
          <p:nvPr/>
        </p:nvSpPr>
        <p:spPr>
          <a:xfrm>
            <a:off x="860335" y="1816785"/>
            <a:ext cx="7423329" cy="38834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105410">
              <a:spcBef>
                <a:spcPts val="0"/>
              </a:spcBef>
              <a:buClr>
                <a:schemeClr val="accent3"/>
              </a:buClr>
              <a:buFont typeface="Noto Symbol"/>
              <a:buNone/>
            </a:pPr>
            <a:endParaRPr lang="en-US" b="1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42913" indent="-442913">
              <a:spcBef>
                <a:spcPts val="56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Cheap </a:t>
            </a:r>
          </a:p>
          <a:p>
            <a:pPr marL="442913" indent="-442913">
              <a:spcBef>
                <a:spcPts val="56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Easy to learn and use and above all </a:t>
            </a:r>
          </a:p>
          <a:p>
            <a:pPr marL="442913" indent="-442913">
              <a:spcBef>
                <a:spcPts val="56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 consumption is in micro-amperes!</a:t>
            </a:r>
          </a:p>
          <a:p>
            <a:pPr marL="442913" indent="-442913">
              <a:spcBef>
                <a:spcPts val="56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The perfect solution for an embedded system</a:t>
            </a:r>
          </a:p>
          <a:p>
            <a:pPr marL="274320" indent="-117475">
              <a:spcBef>
                <a:spcPts val="520"/>
              </a:spcBef>
              <a:buClr>
                <a:schemeClr val="accent3"/>
              </a:buClr>
              <a:buFont typeface="Noto Symbol"/>
              <a:buNone/>
            </a:pPr>
            <a:endParaRPr lang="en-US" sz="26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" name="Shape 314">
            <a:extLst>
              <a:ext uri="{FF2B5EF4-FFF2-40B4-BE49-F238E27FC236}">
                <a16:creationId xmlns:a16="http://schemas.microsoft.com/office/drawing/2014/main" id="{1AE035EE-4860-4EA3-8ADA-61040E354210}"/>
              </a:ext>
            </a:extLst>
          </p:cNvPr>
          <p:cNvSpPr txBox="1">
            <a:spLocks/>
          </p:cNvSpPr>
          <p:nvPr/>
        </p:nvSpPr>
        <p:spPr>
          <a:xfrm>
            <a:off x="860335" y="515919"/>
            <a:ext cx="7239000" cy="751505"/>
          </a:xfrm>
          <a:prstGeom prst="rect">
            <a:avLst/>
          </a:prstGeom>
          <a:noFill/>
          <a:ln>
            <a:noFill/>
          </a:ln>
        </p:spPr>
        <p:txBody>
          <a:bodyPr vert="horz" lIns="0" tIns="45700" rIns="0" bIns="0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IN" sz="50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Why Arduino?</a:t>
            </a:r>
          </a:p>
        </p:txBody>
      </p:sp>
      <p:pic>
        <p:nvPicPr>
          <p:cNvPr id="13" name="Picture 2" descr="Image result for thinking emoji">
            <a:extLst>
              <a:ext uri="{FF2B5EF4-FFF2-40B4-BE49-F238E27FC236}">
                <a16:creationId xmlns:a16="http://schemas.microsoft.com/office/drawing/2014/main" id="{0E1834BF-9F4D-4257-A0C5-9E6D20D39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805" l="27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07" y="4735078"/>
            <a:ext cx="1530971" cy="153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98CFF9-2DC6-42E5-9C6A-F3ECA6F4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8B126B-E034-4A2A-8A79-2ADDD6A6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7" name="Shape 327">
            <a:extLst>
              <a:ext uri="{FF2B5EF4-FFF2-40B4-BE49-F238E27FC236}">
                <a16:creationId xmlns:a16="http://schemas.microsoft.com/office/drawing/2014/main" id="{9D461179-E63F-49D1-8D66-3FA1FAC2BCC9}"/>
              </a:ext>
            </a:extLst>
          </p:cNvPr>
          <p:cNvSpPr txBox="1">
            <a:spLocks/>
          </p:cNvSpPr>
          <p:nvPr/>
        </p:nvSpPr>
        <p:spPr>
          <a:xfrm>
            <a:off x="368531" y="-15668"/>
            <a:ext cx="651251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IN" sz="36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What does Arduino Uno offers ?</a:t>
            </a:r>
          </a:p>
        </p:txBody>
      </p:sp>
      <p:sp>
        <p:nvSpPr>
          <p:cNvPr id="8" name="Shape 328">
            <a:extLst>
              <a:ext uri="{FF2B5EF4-FFF2-40B4-BE49-F238E27FC236}">
                <a16:creationId xmlns:a16="http://schemas.microsoft.com/office/drawing/2014/main" id="{B3D09B0E-FF49-400F-9BD8-89AEEB275397}"/>
              </a:ext>
            </a:extLst>
          </p:cNvPr>
          <p:cNvSpPr txBox="1">
            <a:spLocks/>
          </p:cNvSpPr>
          <p:nvPr/>
        </p:nvSpPr>
        <p:spPr>
          <a:xfrm>
            <a:off x="533400" y="1637241"/>
            <a:ext cx="7239000" cy="50429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14 General Purpose I/O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6 channel 10bit ADC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512 Bytes RAM (temporary memory)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16 </a:t>
            </a:r>
            <a:r>
              <a:rPr lang="en-IN" sz="2400" b="1" dirty="0" err="1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Kb</a:t>
            </a: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 Flash (permanent memory)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Communication Protocols</a:t>
            </a:r>
          </a:p>
          <a:p>
            <a:pPr marL="723900" lvl="1" indent="-342900">
              <a:spcBef>
                <a:spcPts val="480"/>
              </a:spcBef>
              <a:buClr>
                <a:schemeClr val="bg1"/>
              </a:buClr>
              <a:buSzPct val="85000"/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UART</a:t>
            </a:r>
          </a:p>
          <a:p>
            <a:pPr marL="723900" lvl="1" indent="-342900">
              <a:spcBef>
                <a:spcPts val="480"/>
              </a:spcBef>
              <a:buClr>
                <a:schemeClr val="bg1"/>
              </a:buClr>
              <a:buSzPct val="85000"/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I2C</a:t>
            </a:r>
          </a:p>
          <a:p>
            <a:pPr marL="723900" lvl="1" indent="-342900">
              <a:spcBef>
                <a:spcPts val="480"/>
              </a:spcBef>
              <a:buClr>
                <a:schemeClr val="bg1"/>
              </a:buClr>
              <a:buSzPct val="85000"/>
              <a:buFont typeface="Wingdings" panose="05000000000000000000" pitchFamily="2" charset="2"/>
              <a:buChar char="v"/>
            </a:pPr>
            <a:r>
              <a:rPr lang="en-IN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SPI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Two 16-bit timers</a:t>
            </a:r>
          </a:p>
          <a:p>
            <a:pPr>
              <a:spcBef>
                <a:spcPts val="480"/>
              </a:spcBef>
              <a:buClr>
                <a:schemeClr val="bg1"/>
              </a:buClr>
              <a:buSzPct val="95000"/>
              <a:buFont typeface="Wingdings" panose="05000000000000000000" pitchFamily="2" charset="2"/>
              <a:buChar char="v"/>
            </a:pPr>
            <a:r>
              <a:rPr lang="en-IN" sz="2400" b="1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PWM</a:t>
            </a:r>
          </a:p>
          <a:p>
            <a:pPr marL="274320" indent="-129540">
              <a:spcBef>
                <a:spcPts val="480"/>
              </a:spcBef>
              <a:buClr>
                <a:schemeClr val="accent3"/>
              </a:buClr>
              <a:buFont typeface="Noto Symbol"/>
              <a:buNone/>
            </a:pPr>
            <a:endParaRPr lang="en-IN" sz="1400" b="1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74320" indent="-274320">
              <a:spcBef>
                <a:spcPts val="400"/>
              </a:spcBef>
              <a:buClr>
                <a:schemeClr val="accent3"/>
              </a:buClr>
              <a:buFont typeface="Noto Symbol"/>
              <a:buNone/>
            </a:pPr>
            <a:endParaRPr lang="en-IN" sz="1400" dirty="0">
              <a:solidFill>
                <a:schemeClr val="bg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8ED4A0-D5CE-455F-93B6-74F19C07A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65" y="2137365"/>
            <a:ext cx="5071110" cy="401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0A5EE98-1C61-40E4-BA7C-C3FC2157DC97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57A1D7D2-C84B-4446-A17A-651D8EBE9F9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97BDE4F0-20DF-4504-A1D6-29965F3A952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19C503A-5B4B-4A87-B931-AB4BFB41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65" y="542925"/>
            <a:ext cx="11255635" cy="535531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  <a:latin typeface="Arial Black" panose="020B0A04020102020204" pitchFamily="34" charset="0"/>
              </a:rPr>
              <a:t>  Interacting with Micro Controller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67C00-76BB-42C5-BB5F-A04A33B1D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6" name="Google Shape;135;p27">
            <a:extLst>
              <a:ext uri="{FF2B5EF4-FFF2-40B4-BE49-F238E27FC236}">
                <a16:creationId xmlns:a16="http://schemas.microsoft.com/office/drawing/2014/main" id="{B5667D35-07B6-455A-BF04-8434064FC0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7762" y="4607930"/>
            <a:ext cx="5486040" cy="212769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 descr="Image result for question emoji">
            <a:extLst>
              <a:ext uri="{FF2B5EF4-FFF2-40B4-BE49-F238E27FC236}">
                <a16:creationId xmlns:a16="http://schemas.microsoft.com/office/drawing/2014/main" id="{89657EF4-C21D-4810-A51B-079C7F44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46" b="94271" l="6889" r="92667">
                        <a14:foregroundMark x1="55889" y1="34479" x2="65667" y2="50625"/>
                        <a14:foregroundMark x1="64444" y1="49375" x2="30111" y2="50625"/>
                        <a14:foregroundMark x1="49778" y1="71250" x2="24000" y2="23021"/>
                        <a14:foregroundMark x1="31444" y1="62083" x2="84111" y2="47083"/>
                        <a14:foregroundMark x1="80444" y1="44792" x2="82889" y2="25313"/>
                        <a14:foregroundMark x1="79222" y1="43646" x2="53444" y2="79271"/>
                        <a14:foregroundMark x1="58333" y1="80417" x2="57111" y2="94271"/>
                        <a14:foregroundMark x1="53444" y1="87396" x2="54667" y2="86250"/>
                        <a14:foregroundMark x1="76778" y1="70104" x2="85333" y2="27604"/>
                        <a14:foregroundMark x1="89000" y1="59792" x2="63222" y2="14896"/>
                        <a14:foregroundMark x1="10791" y1="1875" x2="6889" y2="1146"/>
                        <a14:foregroundMark x1="74333" y1="13750" x2="28288" y2="5145"/>
                        <a14:foregroundMark x1="6889" y1="1146" x2="6889" y2="1146"/>
                        <a14:foregroundMark x1="91444" y1="27604" x2="92667" y2="57500"/>
                        <a14:foregroundMark x1="16667" y1="56354" x2="11778" y2="33333"/>
                        <a14:foregroundMark x1="14222" y1="32188" x2="10556" y2="32188"/>
                        <a14:foregroundMark x1="9333" y1="29896" x2="10556" y2="44792"/>
                        <a14:backgroundMark x1="13000" y1="1146" x2="25222" y2="3438"/>
                        <a14:backgroundMark x1="10556" y1="2292" x2="14222" y2="1146"/>
                        <a14:backgroundMark x1="30111" y1="1146" x2="30111" y2="1146"/>
                        <a14:backgroundMark x1="28889" y1="2292" x2="16667" y2="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477" y="1953970"/>
            <a:ext cx="1049940" cy="111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6625D919-17CA-4687-867C-431F26FA6073}"/>
              </a:ext>
            </a:extLst>
          </p:cNvPr>
          <p:cNvSpPr/>
          <p:nvPr/>
        </p:nvSpPr>
        <p:spPr>
          <a:xfrm>
            <a:off x="533400" y="708259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B20D25-44FB-4C11-B4FF-533F503B3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18633-ECDE-4DC1-9129-5DE7A62E6725}"/>
              </a:ext>
            </a:extLst>
          </p:cNvPr>
          <p:cNvSpPr/>
          <p:nvPr/>
        </p:nvSpPr>
        <p:spPr>
          <a:xfrm>
            <a:off x="619368" y="1400799"/>
            <a:ext cx="114835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Microcontroller is a piece of Hardware. We need a way to interact with it. So how do we do it ?   </a:t>
            </a:r>
            <a:br>
              <a:rPr lang="en-IN" sz="2800" dirty="0">
                <a:solidFill>
                  <a:srgbClr val="FFC000"/>
                </a:solidFill>
                <a:latin typeface="Arial Black" panose="020B0A04020102020204" pitchFamily="34" charset="0"/>
              </a:rPr>
            </a:br>
            <a:br>
              <a:rPr lang="en-IN" sz="2800" dirty="0">
                <a:solidFill>
                  <a:srgbClr val="FFC000"/>
                </a:solidFill>
                <a:latin typeface="Arial Black" panose="020B0A04020102020204" pitchFamily="34" charset="0"/>
              </a:rPr>
            </a:br>
            <a:r>
              <a:rPr lang="en-IN" sz="2800" u="sng" dirty="0">
                <a:solidFill>
                  <a:srgbClr val="00B0F0"/>
                </a:solidFill>
                <a:latin typeface="Arial Black" panose="020B0A04020102020204" pitchFamily="34" charset="0"/>
              </a:rPr>
              <a:t>We take help of registers.</a:t>
            </a:r>
            <a:br>
              <a:rPr lang="en-IN" sz="2800" u="sng" dirty="0">
                <a:solidFill>
                  <a:srgbClr val="00B0F0"/>
                </a:solidFill>
                <a:latin typeface="Arial Black" panose="020B0A04020102020204" pitchFamily="34" charset="0"/>
              </a:rPr>
            </a:b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	</a:t>
            </a: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They are named memory locations associated with each piece of hardware element. By writing/reading values</a:t>
            </a:r>
            <a:b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</a:br>
            <a:r>
              <a:rPr lang="en-IN" sz="28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to/from it , we can code the MCU and get our tasks done.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72299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2: Basics of Embedded C &amp; Microcontrollers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29</a:t>
            </a:r>
            <a:r>
              <a:rPr lang="en-US" b="1" baseline="30000" dirty="0"/>
              <a:t>th</a:t>
            </a:r>
            <a:r>
              <a:rPr lang="en-US" b="1" dirty="0"/>
              <a:t> Sep’18, 09</a:t>
            </a:r>
            <a:r>
              <a:rPr lang="en-US" b="1" dirty="0">
                <a:sym typeface="Wingdings" panose="05000000000000000000" pitchFamily="2" charset="2"/>
              </a:rPr>
              <a:t>:00 to 12:00 Hrs.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117CF-CD96-4559-BD22-D3B31047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CBDD6F-E553-446C-A51D-55AC68474E88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0DD448D8-2379-4910-8706-643B19F95F7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48758DBE-C814-4892-B12D-BD7128953A9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F8C6C-565C-407C-970E-808B670A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Google Shape;146;p29">
            <a:extLst>
              <a:ext uri="{FF2B5EF4-FFF2-40B4-BE49-F238E27FC236}">
                <a16:creationId xmlns:a16="http://schemas.microsoft.com/office/drawing/2014/main" id="{48E2A314-EBEA-4103-8BA1-BE4A6F1CEC7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US" b="0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PORTS: </a:t>
            </a:r>
            <a:endParaRPr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Google Shape;147;p29">
            <a:extLst>
              <a:ext uri="{FF2B5EF4-FFF2-40B4-BE49-F238E27FC236}">
                <a16:creationId xmlns:a16="http://schemas.microsoft.com/office/drawing/2014/main" id="{BA27D141-C175-4921-AFDB-32F36FED07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4576" y="1442822"/>
            <a:ext cx="11688041" cy="5054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700" tIns="40675" rIns="81700" bIns="40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"/>
              <a:buNone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AVR is a 8 bit microcontroller, so all of its ports are 8 bit wide.</a:t>
            </a: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 </a:t>
            </a: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Every port has 3 registers associated with it, each register being 8 bits long.</a:t>
            </a: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The three registers are as follows : </a:t>
            </a: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(x can be replaced by A,B,C,D as per the AVR you are using)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400" b="0" i="0" u="none" strike="noStrike" cap="none" dirty="0" err="1">
                <a:solidFill>
                  <a:srgbClr val="00B0F0"/>
                </a:solidFill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DDRx</a:t>
            </a: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 register : Sets the function of I/O port as input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		     </a:t>
            </a: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or output.</a:t>
            </a:r>
            <a:endParaRPr sz="2400" b="0" i="0" u="none" strike="noStrike" cap="none" dirty="0">
              <a:latin typeface="Baskerville Old Face" panose="020206020805050203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- </a:t>
            </a:r>
            <a:r>
              <a:rPr lang="en-US" sz="2400" b="0" i="0" u="none" strike="noStrike" cap="none" dirty="0" err="1">
                <a:solidFill>
                  <a:srgbClr val="00B0F0"/>
                </a:solidFill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PORTx</a:t>
            </a: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 register : Writing 1 to it enables the pull up.</a:t>
            </a:r>
            <a:endParaRPr sz="2400" b="0" i="0" u="none" strike="noStrike" cap="none" dirty="0">
              <a:latin typeface="Baskerville Old Face" panose="020206020805050203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- </a:t>
            </a:r>
            <a:r>
              <a:rPr lang="en-US" sz="2400" b="0" i="0" u="none" strike="noStrike" cap="none" dirty="0" err="1">
                <a:solidFill>
                  <a:srgbClr val="00B0F0"/>
                </a:solidFill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PINx</a:t>
            </a:r>
            <a:r>
              <a:rPr lang="en-US" sz="2400" b="0" i="0" u="none" strike="noStrike" cap="none" dirty="0">
                <a:latin typeface="Baskerville Old Face" panose="02020602080505020303" pitchFamily="18" charset="0"/>
                <a:ea typeface="Trebuchet MS"/>
                <a:cs typeface="Trebuchet MS"/>
                <a:sym typeface="Trebuchet MS"/>
              </a:rPr>
              <a:t> register : This is read only. We cannot write to it. </a:t>
            </a:r>
            <a:endParaRPr sz="2400" b="0" i="0" u="none" strike="noStrike" cap="none" dirty="0">
              <a:latin typeface="Baskerville Old Face" panose="02020602080505020303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</a:t>
            </a:r>
            <a:endParaRPr sz="2400" b="0" i="0" u="none" strike="noStrike" cap="none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40C214A-95C7-4A60-ACFC-867ACA7827EE}"/>
              </a:ext>
            </a:extLst>
          </p:cNvPr>
          <p:cNvSpPr/>
          <p:nvPr/>
        </p:nvSpPr>
        <p:spPr>
          <a:xfrm>
            <a:off x="533400" y="72227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CA60B-4849-47B9-A23F-838409F3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026" name="Picture 2" descr="Image result for ports in arduino uno">
            <a:extLst>
              <a:ext uri="{FF2B5EF4-FFF2-40B4-BE49-F238E27FC236}">
                <a16:creationId xmlns:a16="http://schemas.microsoft.com/office/drawing/2014/main" id="{DC916F2C-2C05-452B-8DAC-A69E87455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901" y="3798706"/>
            <a:ext cx="4274408" cy="30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0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CBDD6F-E553-446C-A51D-55AC68474E88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0DD448D8-2379-4910-8706-643B19F95F7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48758DBE-C814-4892-B12D-BD7128953A9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F8C6C-565C-407C-970E-808B670A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Google Shape;146;p29">
            <a:extLst>
              <a:ext uri="{FF2B5EF4-FFF2-40B4-BE49-F238E27FC236}">
                <a16:creationId xmlns:a16="http://schemas.microsoft.com/office/drawing/2014/main" id="{48E2A314-EBEA-4103-8BA1-BE4A6F1CEC7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US" b="0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PORTS(Contd..): </a:t>
            </a:r>
            <a:endParaRPr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40C214A-95C7-4A60-ACFC-867ACA7827EE}"/>
              </a:ext>
            </a:extLst>
          </p:cNvPr>
          <p:cNvSpPr/>
          <p:nvPr/>
        </p:nvSpPr>
        <p:spPr>
          <a:xfrm>
            <a:off x="533400" y="72227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CA60B-4849-47B9-A23F-838409F37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A624A-A82D-4D9A-A664-1200C7CE653E}"/>
              </a:ext>
            </a:extLst>
          </p:cNvPr>
          <p:cNvSpPr/>
          <p:nvPr/>
        </p:nvSpPr>
        <p:spPr>
          <a:xfrm>
            <a:off x="380053" y="1431510"/>
            <a:ext cx="53557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Every bit in these registers configures the “status” of the corresponding pin, in a 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0"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particular port. 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0"/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0">
              <a:buClr>
                <a:srgbClr val="000000"/>
              </a:buClr>
              <a:buSzPts val="410"/>
              <a:buFont typeface="Noto Sans Symbols"/>
              <a:buChar char="l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For example, Bit0 of register DDRA  is associated with Pin0 of the port A, Bit1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0"/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of  register PINC is associated with Pin1 of the port C and likewise.</a:t>
            </a: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lvl="0"/>
            <a:endParaRPr lang="en-US" sz="2400" dirty="0"/>
          </a:p>
          <a:p>
            <a:pPr lvl="0"/>
            <a:endParaRPr lang="en-US" sz="2400" dirty="0"/>
          </a:p>
        </p:txBody>
      </p:sp>
      <p:pic>
        <p:nvPicPr>
          <p:cNvPr id="13" name="Picture 2" descr="Image result for ports in arduino uno">
            <a:extLst>
              <a:ext uri="{FF2B5EF4-FFF2-40B4-BE49-F238E27FC236}">
                <a16:creationId xmlns:a16="http://schemas.microsoft.com/office/drawing/2014/main" id="{3F473F3D-DE01-46EE-8F99-8AFB78FB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22977" y="1671802"/>
            <a:ext cx="5172034" cy="447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6CE271-5FE5-4077-8193-CBC1102FAB42}"/>
              </a:ext>
            </a:extLst>
          </p:cNvPr>
          <p:cNvSpPr/>
          <p:nvPr/>
        </p:nvSpPr>
        <p:spPr>
          <a:xfrm rot="16200000">
            <a:off x="10161240" y="5368195"/>
            <a:ext cx="1563610" cy="38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60A3E-EA87-4E00-8F98-D0F765A39C3B}"/>
              </a:ext>
            </a:extLst>
          </p:cNvPr>
          <p:cNvSpPr/>
          <p:nvPr/>
        </p:nvSpPr>
        <p:spPr>
          <a:xfrm rot="16200000">
            <a:off x="10050275" y="3648100"/>
            <a:ext cx="1777991" cy="3838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78F1EB-E85B-433E-A43F-947FCB0417BE}"/>
              </a:ext>
            </a:extLst>
          </p:cNvPr>
          <p:cNvSpPr/>
          <p:nvPr/>
        </p:nvSpPr>
        <p:spPr>
          <a:xfrm rot="16200000">
            <a:off x="6300402" y="5551775"/>
            <a:ext cx="1214392" cy="317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4E263A-C717-4A13-8389-AD0A880D3233}"/>
              </a:ext>
            </a:extLst>
          </p:cNvPr>
          <p:cNvSpPr/>
          <p:nvPr/>
        </p:nvSpPr>
        <p:spPr>
          <a:xfrm rot="16200000">
            <a:off x="6099420" y="4110894"/>
            <a:ext cx="1616355" cy="317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614B1-D749-4D08-BB0C-DAE50E77E3F7}"/>
              </a:ext>
            </a:extLst>
          </p:cNvPr>
          <p:cNvSpPr txBox="1"/>
          <p:nvPr/>
        </p:nvSpPr>
        <p:spPr>
          <a:xfrm rot="16200000">
            <a:off x="5902550" y="4080279"/>
            <a:ext cx="102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PORT 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2232E-5D02-42E6-A3FD-C41E19BC30EC}"/>
              </a:ext>
            </a:extLst>
          </p:cNvPr>
          <p:cNvSpPr txBox="1"/>
          <p:nvPr/>
        </p:nvSpPr>
        <p:spPr>
          <a:xfrm rot="16200000">
            <a:off x="5889758" y="5525715"/>
            <a:ext cx="104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PORT 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D96B2-40E2-4F9A-AE86-1B7137D5C410}"/>
              </a:ext>
            </a:extLst>
          </p:cNvPr>
          <p:cNvSpPr txBox="1"/>
          <p:nvPr/>
        </p:nvSpPr>
        <p:spPr>
          <a:xfrm rot="5400000">
            <a:off x="10821348" y="3879953"/>
            <a:ext cx="132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PORT 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DB18C4-55F1-4A52-8F09-8D71CC71B97F}"/>
              </a:ext>
            </a:extLst>
          </p:cNvPr>
          <p:cNvSpPr txBox="1"/>
          <p:nvPr/>
        </p:nvSpPr>
        <p:spPr>
          <a:xfrm rot="5400000">
            <a:off x="10793637" y="5417813"/>
            <a:ext cx="132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PORT D</a:t>
            </a:r>
          </a:p>
        </p:txBody>
      </p:sp>
    </p:spTree>
    <p:extLst>
      <p:ext uri="{BB962C8B-B14F-4D97-AF65-F5344CB8AC3E}">
        <p14:creationId xmlns:p14="http://schemas.microsoft.com/office/powerpoint/2010/main" val="29765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DDE267-AECA-4566-BD2B-DBF735088B42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8B78A6BB-B73F-40F3-A5A1-FFF10E2B2C1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FB3CC8C8-673D-4A89-917F-F94309795BE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8A326-692C-4ED6-8C0C-FB8CFA75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Google Shape;165;p32">
            <a:extLst>
              <a:ext uri="{FF2B5EF4-FFF2-40B4-BE49-F238E27FC236}">
                <a16:creationId xmlns:a16="http://schemas.microsoft.com/office/drawing/2014/main" id="{5D6D065A-C68F-4442-9CBB-6F22698A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54507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US" b="0" dirty="0" err="1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DDR</a:t>
            </a:r>
            <a:r>
              <a:rPr lang="en-US" b="0" i="0" u="none" strike="noStrike" cap="none" dirty="0" err="1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x</a:t>
            </a: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Register</a:t>
            </a:r>
            <a:endParaRPr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A8785AF-C14D-4A67-A9CF-22FF9C6224EC}"/>
              </a:ext>
            </a:extLst>
          </p:cNvPr>
          <p:cNvSpPr/>
          <p:nvPr/>
        </p:nvSpPr>
        <p:spPr>
          <a:xfrm>
            <a:off x="533400" y="625289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1D243-8CDD-4B66-918E-03F59E03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7FCB9D-83E4-4895-AC29-1CB91DDBA052}"/>
              </a:ext>
            </a:extLst>
          </p:cNvPr>
          <p:cNvSpPr/>
          <p:nvPr/>
        </p:nvSpPr>
        <p:spPr>
          <a:xfrm>
            <a:off x="319806" y="1249875"/>
            <a:ext cx="107698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en-US" sz="2000" dirty="0" err="1">
                <a:solidFill>
                  <a:schemeClr val="bg1"/>
                </a:solidFill>
              </a:rPr>
              <a:t>DDRx</a:t>
            </a:r>
            <a:r>
              <a:rPr lang="en-US" sz="2000" dirty="0">
                <a:solidFill>
                  <a:schemeClr val="bg1"/>
                </a:solidFill>
              </a:rPr>
              <a:t> (Data Direction Register) configures  the “data direction” of port pins.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That means, it determines whether the port pins will be used for input or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output operations. 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Writing 0 to a bit in </a:t>
            </a:r>
            <a:r>
              <a:rPr lang="en-US" sz="2000" dirty="0" err="1">
                <a:solidFill>
                  <a:schemeClr val="bg1"/>
                </a:solidFill>
              </a:rPr>
              <a:t>DDRx</a:t>
            </a:r>
            <a:r>
              <a:rPr lang="en-US" sz="2000" dirty="0">
                <a:solidFill>
                  <a:schemeClr val="bg1"/>
                </a:solidFill>
              </a:rPr>
              <a:t> makes the corresponding port pin as input, 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while writing 1 to a bit in </a:t>
            </a:r>
            <a:r>
              <a:rPr lang="en-US" sz="2000" dirty="0" err="1">
                <a:solidFill>
                  <a:schemeClr val="bg1"/>
                </a:solidFill>
              </a:rPr>
              <a:t>DDRx</a:t>
            </a:r>
            <a:r>
              <a:rPr lang="en-US" sz="2000" dirty="0">
                <a:solidFill>
                  <a:schemeClr val="bg1"/>
                </a:solidFill>
              </a:rPr>
              <a:t> makes corresponding port pin as output.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SzPct val="25000"/>
            </a:pPr>
            <a:r>
              <a:rPr lang="en-US" sz="2000" dirty="0">
                <a:solidFill>
                  <a:schemeClr val="bg1"/>
                </a:solidFill>
              </a:rPr>
              <a:t>For example: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1) To make all pins of port A as input pins 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DDRA = 0b00000000;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2)  To make all pins of port C as output pins 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DDRC = 0b11111111;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3) To make pin 5 and pin 7 as output, and the rest as input :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       DDRB = 0b10100000</a:t>
            </a:r>
          </a:p>
        </p:txBody>
      </p:sp>
    </p:spTree>
    <p:extLst>
      <p:ext uri="{BB962C8B-B14F-4D97-AF65-F5344CB8AC3E}">
        <p14:creationId xmlns:p14="http://schemas.microsoft.com/office/powerpoint/2010/main" val="29948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4DDE267-AECA-4566-BD2B-DBF735088B42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8B78A6BB-B73F-40F3-A5A1-FFF10E2B2C1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FB3CC8C8-673D-4A89-917F-F94309795BE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8A326-692C-4ED6-8C0C-FB8CFA75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Google Shape;165;p32">
            <a:extLst>
              <a:ext uri="{FF2B5EF4-FFF2-40B4-BE49-F238E27FC236}">
                <a16:creationId xmlns:a16="http://schemas.microsoft.com/office/drawing/2014/main" id="{5D6D065A-C68F-4442-9CBB-6F22698A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54507"/>
            <a:ext cx="112141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US" b="0" i="0" u="none" strike="noStrike" cap="none" dirty="0" err="1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PORTx</a:t>
            </a: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Register</a:t>
            </a:r>
            <a:endParaRPr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A8785AF-C14D-4A67-A9CF-22FF9C6224EC}"/>
              </a:ext>
            </a:extLst>
          </p:cNvPr>
          <p:cNvSpPr/>
          <p:nvPr/>
        </p:nvSpPr>
        <p:spPr>
          <a:xfrm>
            <a:off x="533400" y="625289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1D243-8CDD-4B66-918E-03F59E03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66B916-C3AB-483B-AB48-E1CF8C583877}"/>
              </a:ext>
            </a:extLst>
          </p:cNvPr>
          <p:cNvSpPr/>
          <p:nvPr/>
        </p:nvSpPr>
        <p:spPr>
          <a:xfrm>
            <a:off x="316344" y="1386735"/>
            <a:ext cx="1147041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When you set bits in </a:t>
            </a:r>
            <a:r>
              <a:rPr lang="en-US" sz="2000" dirty="0" err="1">
                <a:solidFill>
                  <a:schemeClr val="bg1"/>
                </a:solidFill>
              </a:rPr>
              <a:t>DDRx</a:t>
            </a:r>
            <a:r>
              <a:rPr lang="en-US" sz="2000" dirty="0">
                <a:solidFill>
                  <a:schemeClr val="bg1"/>
                </a:solidFill>
              </a:rPr>
              <a:t> to 1, the corresponding pins become “output” pins. 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Now you can write data into respective bits in </a:t>
            </a:r>
            <a:r>
              <a:rPr lang="en-US" sz="2000" dirty="0" err="1">
                <a:solidFill>
                  <a:schemeClr val="bg1"/>
                </a:solidFill>
              </a:rPr>
              <a:t>PORTx</a:t>
            </a:r>
            <a:r>
              <a:rPr lang="en-US" sz="2000" dirty="0">
                <a:solidFill>
                  <a:schemeClr val="bg1"/>
                </a:solidFill>
              </a:rPr>
              <a:t> register. This will immediately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change the state of output pins according to the data you have written.</a:t>
            </a:r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 digital 0, corresponds to zero voltage as output, while 1 corresponds to </a:t>
            </a:r>
            <a:r>
              <a:rPr lang="en-US" sz="2000" dirty="0" err="1">
                <a:solidFill>
                  <a:schemeClr val="bg1"/>
                </a:solidFill>
              </a:rPr>
              <a:t>Vcc</a:t>
            </a:r>
            <a:r>
              <a:rPr lang="en-US" sz="2000" dirty="0">
                <a:solidFill>
                  <a:schemeClr val="bg1"/>
                </a:solidFill>
              </a:rPr>
              <a:t>(3.3V/5V) </a:t>
            </a:r>
          </a:p>
          <a:p>
            <a:pPr>
              <a:lnSpc>
                <a:spcPct val="100000"/>
              </a:lnSpc>
              <a:buSzPct val="25000"/>
              <a:buFont typeface="StarSymbol"/>
              <a:buChar char="l"/>
            </a:pPr>
            <a:r>
              <a:rPr lang="en-US" sz="2000" dirty="0">
                <a:solidFill>
                  <a:schemeClr val="bg1"/>
                </a:solidFill>
              </a:rPr>
              <a:t>as the output voltage.</a:t>
            </a:r>
          </a:p>
          <a:p>
            <a:pPr>
              <a:lnSpc>
                <a:spcPct val="100000"/>
              </a:lnSpc>
              <a:buSzPct val="25000"/>
              <a:buFont typeface="StarSymbol"/>
              <a:buChar char="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To output data on the port pins, you have to write to the </a:t>
            </a:r>
            <a:r>
              <a:rPr lang="en-US" sz="2000" dirty="0" err="1">
                <a:solidFill>
                  <a:schemeClr val="bg1"/>
                </a:solidFill>
              </a:rPr>
              <a:t>PORTx</a:t>
            </a:r>
            <a:r>
              <a:rPr lang="en-US" sz="2000" dirty="0">
                <a:solidFill>
                  <a:schemeClr val="bg1"/>
                </a:solidFill>
              </a:rPr>
              <a:t> register. </a:t>
            </a:r>
          </a:p>
          <a:p>
            <a:pPr>
              <a:lnSpc>
                <a:spcPct val="100000"/>
              </a:lnSpc>
              <a:buSzPct val="25000"/>
            </a:pPr>
            <a:r>
              <a:rPr lang="en-US" sz="2000" dirty="0">
                <a:solidFill>
                  <a:schemeClr val="bg1"/>
                </a:solidFill>
              </a:rPr>
              <a:t>The data direction of the pin must be set as output first.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SzPct val="25000"/>
            </a:pPr>
            <a:r>
              <a:rPr lang="en-US" sz="2000" dirty="0">
                <a:solidFill>
                  <a:schemeClr val="bg1"/>
                </a:solidFill>
              </a:rPr>
              <a:t>For example :</a:t>
            </a:r>
          </a:p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To output 0xFF data on port b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DDRB = 0b11111111;        //set all pins of port b as outputs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PORTB = 0xFF;             //write data on port </a:t>
            </a:r>
          </a:p>
        </p:txBody>
      </p:sp>
    </p:spTree>
    <p:extLst>
      <p:ext uri="{BB962C8B-B14F-4D97-AF65-F5344CB8AC3E}">
        <p14:creationId xmlns:p14="http://schemas.microsoft.com/office/powerpoint/2010/main" val="17207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7C44F5-5983-4A0C-94D5-6E60E50FF64F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7D5CFE51-FC68-486C-9D3F-CD02C702AEE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7E99D560-96B2-4637-9839-C679A6A499C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8A326-692C-4ED6-8C0C-FB8CFA75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Google Shape;165;p32">
            <a:extLst>
              <a:ext uri="{FF2B5EF4-FFF2-40B4-BE49-F238E27FC236}">
                <a16:creationId xmlns:a16="http://schemas.microsoft.com/office/drawing/2014/main" id="{5D6D065A-C68F-4442-9CBB-6F22698A0A0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  </a:t>
            </a:r>
            <a:r>
              <a:rPr lang="en-US" b="0" i="0" u="none" strike="noStrike" cap="none" dirty="0" err="1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PINx</a:t>
            </a:r>
            <a:r>
              <a:rPr lang="en-US" b="0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Trebuchet MS"/>
                <a:cs typeface="Trebuchet MS"/>
                <a:sym typeface="Trebuchet MS"/>
              </a:rPr>
              <a:t> Register</a:t>
            </a:r>
            <a:endParaRPr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Google Shape;166;p32">
            <a:extLst>
              <a:ext uri="{FF2B5EF4-FFF2-40B4-BE49-F238E27FC236}">
                <a16:creationId xmlns:a16="http://schemas.microsoft.com/office/drawing/2014/main" id="{BA49D712-E2CC-47E8-83B9-6AAA6AC052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264" y="1327224"/>
            <a:ext cx="11678227" cy="49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700" tIns="40675" rIns="81700" bIns="406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b="0" i="0" u="none" strike="noStrike" cap="none" dirty="0" err="1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PINx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(“Port IN”) is used to read data from port pins.</a:t>
            </a:r>
            <a:endParaRPr lang="en-US" sz="2000" dirty="0">
              <a:latin typeface="Bahnschrift" panose="020B0502040204020203" pitchFamily="34" charset="0"/>
              <a:sym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In order to read the data from a port pin, the pin's data direction must first be set to input. </a:t>
            </a:r>
            <a:b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</a:br>
            <a:endParaRPr lang="en-US" sz="2000" b="0" i="0" u="none" strike="noStrike" cap="none" dirty="0">
              <a:latin typeface="Bahnschrift" panose="020B0502040204020203" pitchFamily="34" charset="0"/>
              <a:ea typeface="Trebuchet MS"/>
              <a:cs typeface="Trebuchet MS"/>
              <a:sym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This is done by setting the corresponding bit in </a:t>
            </a:r>
            <a:r>
              <a:rPr lang="en-US" sz="2000" b="0" i="0" u="none" strike="noStrike" cap="none" dirty="0" err="1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DDRx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to zero.  </a:t>
            </a:r>
            <a:b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</a:br>
            <a:endParaRPr lang="en-US" sz="2000" dirty="0">
              <a:latin typeface="Bahnschrift" panose="020B0502040204020203" pitchFamily="34" charset="0"/>
              <a:sym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If port is made output, then reading the </a:t>
            </a:r>
            <a:r>
              <a:rPr lang="en-US" sz="2000" b="0" i="0" u="none" strike="noStrike" cap="none" dirty="0" err="1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PINx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register will give  you the digital levels  corresponding to the output voltage on the pins. There are two input modes, designated by digital level 0 or 1.</a:t>
            </a:r>
            <a:b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</a:br>
            <a:endParaRPr lang="en-US" sz="2000" b="0" i="0" u="none" strike="noStrike" cap="none" dirty="0">
              <a:latin typeface="Bahnschrift" panose="020B0502040204020203" pitchFamily="34" charset="0"/>
              <a:ea typeface="Trebuchet MS"/>
              <a:cs typeface="Trebuchet MS"/>
              <a:sym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Zero corresponds  to zero voltage on the pin, while 1 corresponds to </a:t>
            </a:r>
            <a:r>
              <a:rPr lang="en-US" sz="2000" b="0" i="0" u="none" strike="noStrike" cap="none" dirty="0" err="1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V</a:t>
            </a:r>
            <a:r>
              <a:rPr lang="en-US" sz="2000" b="0" i="0" u="none" strike="noStrike" cap="none" baseline="-25000" dirty="0" err="1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cc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( 3.3V/5V).</a:t>
            </a:r>
            <a:b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</a:b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For example :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Bahnschrift" panose="020B0502040204020203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To read data from port A: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              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     DDRB = 0x00;    //Set the entire </a:t>
            </a:r>
            <a:r>
              <a:rPr lang="en-US" sz="2000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P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ort B as input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     X = PINB;       //Read contents of entire Port </a:t>
            </a:r>
            <a:r>
              <a:rPr lang="en-US" sz="2000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B</a:t>
            </a: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           </a:t>
            </a:r>
            <a:endParaRPr sz="2000" b="0" i="0" u="none" strike="noStrike" cap="none" dirty="0"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latin typeface="Trebuchet MS"/>
                <a:ea typeface="Trebuchet MS"/>
                <a:cs typeface="Trebuchet MS"/>
                <a:sym typeface="Trebuchet MS"/>
              </a:rPr>
              <a:t>          			</a:t>
            </a:r>
            <a:endParaRPr sz="2000" b="0" i="0" u="none" strike="noStrike" cap="non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A8785AF-C14D-4A67-A9CF-22FF9C6224EC}"/>
              </a:ext>
            </a:extLst>
          </p:cNvPr>
          <p:cNvSpPr/>
          <p:nvPr/>
        </p:nvSpPr>
        <p:spPr>
          <a:xfrm>
            <a:off x="533400" y="72227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1D243-8CDD-4B66-918E-03F59E03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7D65B7-2B16-4207-B42D-23B42FBD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Google Shape;171;p33">
            <a:extLst>
              <a:ext uri="{FF2B5EF4-FFF2-40B4-BE49-F238E27FC236}">
                <a16:creationId xmlns:a16="http://schemas.microsoft.com/office/drawing/2014/main" id="{DC794B12-7A77-45F7-B751-40E0CAEE6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 Pull Up </a:t>
            </a:r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&amp; Pull Down</a:t>
            </a:r>
            <a:endParaRPr sz="1800"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Google Shape;172;p33">
            <a:extLst>
              <a:ext uri="{FF2B5EF4-FFF2-40B4-BE49-F238E27FC236}">
                <a16:creationId xmlns:a16="http://schemas.microsoft.com/office/drawing/2014/main" id="{D5263E6C-5493-4C27-89AA-C162E01273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" y="3707277"/>
            <a:ext cx="3809520" cy="27903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33">
            <a:extLst>
              <a:ext uri="{FF2B5EF4-FFF2-40B4-BE49-F238E27FC236}">
                <a16:creationId xmlns:a16="http://schemas.microsoft.com/office/drawing/2014/main" id="{E8F54AEA-910F-4610-8936-A5CE63B40F7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625386"/>
            <a:ext cx="7120082" cy="311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Arial"/>
                <a:cs typeface="Arial"/>
                <a:sym typeface="Arial"/>
              </a:rPr>
              <a:t>Pull Up : Making the Voltage at the corresponding pin High when no                                     	input is given. 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ea typeface="Arial"/>
                <a:cs typeface="Arial"/>
                <a:sym typeface="Arial"/>
              </a:rPr>
              <a:t>Pull down : Making voltage at input pin 0V. By default , all pins in  		     Arduino are pulled down only.</a:t>
            </a:r>
            <a:endParaRPr lang="en-IN" sz="18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8" name="Google Shape;174;p33">
            <a:extLst>
              <a:ext uri="{FF2B5EF4-FFF2-40B4-BE49-F238E27FC236}">
                <a16:creationId xmlns:a16="http://schemas.microsoft.com/office/drawing/2014/main" id="{2C273501-A8B7-4B68-9823-8BB38D0B0C48}"/>
              </a:ext>
            </a:extLst>
          </p:cNvPr>
          <p:cNvSpPr txBox="1"/>
          <p:nvPr/>
        </p:nvSpPr>
        <p:spPr>
          <a:xfrm>
            <a:off x="4549292" y="5232614"/>
            <a:ext cx="4392218" cy="1202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D050"/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DDRB = 0b00000000;//set input pins</a:t>
            </a:r>
            <a:endParaRPr b="1" dirty="0">
              <a:solidFill>
                <a:srgbClr val="92D050"/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92D050"/>
                </a:solidFill>
                <a:latin typeface="Bahnschrift" panose="020B0502040204020203" pitchFamily="34" charset="0"/>
                <a:ea typeface="Trebuchet MS"/>
                <a:cs typeface="Trebuchet MS"/>
                <a:sym typeface="Trebuchet MS"/>
              </a:rPr>
              <a:t>PORTB = 0b11111111;//pull up   </a:t>
            </a:r>
            <a:endParaRPr b="1" dirty="0">
              <a:solidFill>
                <a:srgbClr val="92D050"/>
              </a:solidFill>
              <a:latin typeface="Bahnschrift" panose="020B0502040204020203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C903D-44DE-4D7C-BEFF-95CAADD3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841" y="624252"/>
            <a:ext cx="3221723" cy="2315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53B05-57EF-4CD3-9EF2-1478149A43E5}"/>
              </a:ext>
            </a:extLst>
          </p:cNvPr>
          <p:cNvSpPr txBox="1"/>
          <p:nvPr/>
        </p:nvSpPr>
        <p:spPr>
          <a:xfrm>
            <a:off x="7798777" y="2961481"/>
            <a:ext cx="265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Default Case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295E4A-029B-4F13-8728-102D3F936E75}"/>
              </a:ext>
            </a:extLst>
          </p:cNvPr>
          <p:cNvSpPr/>
          <p:nvPr/>
        </p:nvSpPr>
        <p:spPr>
          <a:xfrm>
            <a:off x="533400" y="72227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C0FE1-FFAE-400C-8557-1876E3E3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33">
            <a:extLst>
              <a:ext uri="{FF2B5EF4-FFF2-40B4-BE49-F238E27FC236}">
                <a16:creationId xmlns:a16="http://schemas.microsoft.com/office/drawing/2014/main" id="{DC794B12-7A77-45F7-B751-40E0CAEE6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8792" y="542924"/>
            <a:ext cx="3840371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Example Code :</a:t>
            </a:r>
            <a:endParaRPr sz="1800"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295E4A-029B-4F13-8728-102D3F936E75}"/>
              </a:ext>
            </a:extLst>
          </p:cNvPr>
          <p:cNvSpPr/>
          <p:nvPr/>
        </p:nvSpPr>
        <p:spPr>
          <a:xfrm>
            <a:off x="533400" y="72227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C0FE1-FFAE-400C-8557-1876E3E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064E43-A31A-4D2F-9192-F9CE66828B74}"/>
              </a:ext>
            </a:extLst>
          </p:cNvPr>
          <p:cNvGrpSpPr/>
          <p:nvPr/>
        </p:nvGrpSpPr>
        <p:grpSpPr>
          <a:xfrm>
            <a:off x="0" y="1177044"/>
            <a:ext cx="12192001" cy="5700805"/>
            <a:chOff x="-1" y="1357409"/>
            <a:chExt cx="12192001" cy="4917518"/>
          </a:xfrm>
        </p:grpSpPr>
        <p:sp>
          <p:nvSpPr>
            <p:cNvPr id="14" name="Rectangle: Single Corner Snipped 13">
              <a:extLst>
                <a:ext uri="{FF2B5EF4-FFF2-40B4-BE49-F238E27FC236}">
                  <a16:creationId xmlns:a16="http://schemas.microsoft.com/office/drawing/2014/main" id="{B752F6B3-7D24-4281-9C2C-80E75C31F9F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B5C9FE9C-C9EF-4D6D-81E9-FF41A159362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25A08C6-6812-49BB-9E80-B0EE8D6CC62B}"/>
              </a:ext>
            </a:extLst>
          </p:cNvPr>
          <p:cNvSpPr/>
          <p:nvPr/>
        </p:nvSpPr>
        <p:spPr>
          <a:xfrm>
            <a:off x="263236" y="1278062"/>
            <a:ext cx="11665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Glow LED using the concept of </a:t>
            </a:r>
            <a:r>
              <a:rPr lang="en-IN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PORTx</a:t>
            </a: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PINx</a:t>
            </a:r>
            <a:r>
              <a:rPr lang="en-IN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registers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66583F-CB9E-4029-B035-F5E030693675}"/>
              </a:ext>
            </a:extLst>
          </p:cNvPr>
          <p:cNvSpPr/>
          <p:nvPr/>
        </p:nvSpPr>
        <p:spPr>
          <a:xfrm>
            <a:off x="3311237" y="2442091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#</a:t>
            </a:r>
            <a:r>
              <a:rPr lang="en-US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include&lt;</a:t>
            </a:r>
            <a:r>
              <a:rPr lang="en-US" sz="28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avr</a:t>
            </a:r>
            <a:r>
              <a:rPr lang="en-US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/</a:t>
            </a:r>
            <a:r>
              <a:rPr lang="en-US" sz="28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io.h</a:t>
            </a:r>
            <a:r>
              <a:rPr lang="en-US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&gt;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int main()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{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DDRD=0b1000000;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PORTD |=1&lt;&lt;PORTD7;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_</a:t>
            </a:r>
            <a:r>
              <a:rPr lang="en-IN" sz="28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delay_ms</a:t>
            </a:r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(100);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PORTD ^=1&lt;&lt;PORTD7;</a:t>
            </a:r>
          </a:p>
          <a:p>
            <a:r>
              <a:rPr lang="en-IN" sz="28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80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1;p33">
            <a:extLst>
              <a:ext uri="{FF2B5EF4-FFF2-40B4-BE49-F238E27FC236}">
                <a16:creationId xmlns:a16="http://schemas.microsoft.com/office/drawing/2014/main" id="{DC794B12-7A77-45F7-B751-40E0CAEE6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6430" y="1103435"/>
            <a:ext cx="3612033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TASK 1</a:t>
            </a:r>
            <a:endParaRPr sz="4400"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C0FE1-FFAE-400C-8557-1876E3E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13" name="Google Shape;171;p33">
            <a:extLst>
              <a:ext uri="{FF2B5EF4-FFF2-40B4-BE49-F238E27FC236}">
                <a16:creationId xmlns:a16="http://schemas.microsoft.com/office/drawing/2014/main" id="{6FE3C810-5BC8-43AC-AB4F-5261905B8D7E}"/>
              </a:ext>
            </a:extLst>
          </p:cNvPr>
          <p:cNvSpPr txBox="1">
            <a:spLocks/>
          </p:cNvSpPr>
          <p:nvPr/>
        </p:nvSpPr>
        <p:spPr>
          <a:xfrm>
            <a:off x="3430776" y="2480829"/>
            <a:ext cx="7783531" cy="5355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45000" rIns="90000" bIns="45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LETS BLINK THE LED</a:t>
            </a:r>
            <a:endParaRPr lang="en-US" sz="1800" b="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2" descr="Image result for LED blinking gif">
            <a:extLst>
              <a:ext uri="{FF2B5EF4-FFF2-40B4-BE49-F238E27FC236}">
                <a16:creationId xmlns:a16="http://schemas.microsoft.com/office/drawing/2014/main" id="{908F58B3-9369-4E79-9824-170DAE3AFD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215" y="3354064"/>
            <a:ext cx="4176464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4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27D8B-32C6-4E40-B237-C66716AC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3D74F-82B4-40C0-875C-AD8215D0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68C3E3-2459-4E41-A0CE-54BF29B2E4D2}"/>
              </a:ext>
            </a:extLst>
          </p:cNvPr>
          <p:cNvGrpSpPr/>
          <p:nvPr/>
        </p:nvGrpSpPr>
        <p:grpSpPr>
          <a:xfrm>
            <a:off x="-1" y="1157195"/>
            <a:ext cx="12192001" cy="5700805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07DFAF8-6416-4580-B5A3-D9FF352821D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E67465DD-CE94-47A2-820D-535B904041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9C0B81D-4176-4DC7-8F14-C3B1A767EFE8}"/>
              </a:ext>
            </a:extLst>
          </p:cNvPr>
          <p:cNvSpPr/>
          <p:nvPr/>
        </p:nvSpPr>
        <p:spPr>
          <a:xfrm>
            <a:off x="512618" y="176222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#include&lt;</a:t>
            </a:r>
            <a:r>
              <a:rPr lang="en-IN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avr</a:t>
            </a:r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/</a:t>
            </a:r>
            <a:r>
              <a:rPr lang="en-IN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io.h</a:t>
            </a:r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&gt;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#include&lt;</a:t>
            </a:r>
            <a:r>
              <a:rPr lang="en-IN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util</a:t>
            </a:r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/</a:t>
            </a:r>
            <a:r>
              <a:rPr lang="en-IN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delay.h</a:t>
            </a:r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&gt;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int main()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{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DDRB=(1&lt;&lt;5);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PORTB=(1&lt;&lt;5);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while(1) {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		PROTB^=0xFF;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           _</a:t>
            </a:r>
            <a:r>
              <a:rPr lang="en-IN" sz="2400" i="1" dirty="0" err="1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delay_ms</a:t>
            </a:r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(2000);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      }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 return 0;</a:t>
            </a:r>
          </a:p>
          <a:p>
            <a:r>
              <a:rPr lang="en-IN" sz="2400" i="1" dirty="0">
                <a:solidFill>
                  <a:schemeClr val="bg1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}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1C3D0F-1720-42EB-97FF-749BFF59807B}"/>
              </a:ext>
            </a:extLst>
          </p:cNvPr>
          <p:cNvCxnSpPr/>
          <p:nvPr/>
        </p:nvCxnSpPr>
        <p:spPr>
          <a:xfrm>
            <a:off x="6096000" y="1413164"/>
            <a:ext cx="0" cy="476596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71;p33">
            <a:extLst>
              <a:ext uri="{FF2B5EF4-FFF2-40B4-BE49-F238E27FC236}">
                <a16:creationId xmlns:a16="http://schemas.microsoft.com/office/drawing/2014/main" id="{1391A025-9DE1-4DF4-984B-4E93E0365C5D}"/>
              </a:ext>
            </a:extLst>
          </p:cNvPr>
          <p:cNvSpPr txBox="1">
            <a:spLocks/>
          </p:cNvSpPr>
          <p:nvPr/>
        </p:nvSpPr>
        <p:spPr>
          <a:xfrm>
            <a:off x="6608618" y="2662320"/>
            <a:ext cx="5278573" cy="26066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45000" rIns="90000" bIns="45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Looks Pretty ?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rgbClr val="00B0F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0B0F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Wanna</a:t>
            </a:r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a make disco lights ?</a:t>
            </a:r>
          </a:p>
          <a:p>
            <a:pPr>
              <a:spcBef>
                <a:spcPts val="0"/>
              </a:spcBef>
            </a:pPr>
            <a:endParaRPr lang="en-US" sz="1800" b="0" dirty="0">
              <a:solidFill>
                <a:srgbClr val="00B0F0"/>
              </a:solidFill>
              <a:latin typeface="Arial Black" panose="020B0A04020102020204" pitchFamily="34" charset="0"/>
              <a:cs typeface="Arial"/>
              <a:sym typeface="Arial"/>
            </a:endParaRPr>
          </a:p>
          <a:p>
            <a:pPr>
              <a:spcBef>
                <a:spcPts val="0"/>
              </a:spcBef>
            </a:pPr>
            <a:endParaRPr lang="en-US" sz="1800" b="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7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427D8B-32C6-4E40-B237-C66716AC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3D74F-82B4-40C0-875C-AD8215D0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F68C3E3-2459-4E41-A0CE-54BF29B2E4D2}"/>
              </a:ext>
            </a:extLst>
          </p:cNvPr>
          <p:cNvGrpSpPr/>
          <p:nvPr/>
        </p:nvGrpSpPr>
        <p:grpSpPr>
          <a:xfrm>
            <a:off x="-1" y="1157195"/>
            <a:ext cx="12192001" cy="5700805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507DFAF8-6416-4580-B5A3-D9FF352821D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2000" dirty="0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E67465DD-CE94-47A2-820D-535B904041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dirty="0"/>
            </a:p>
          </p:txBody>
        </p:sp>
      </p:grpSp>
      <p:sp>
        <p:nvSpPr>
          <p:cNvPr id="12" name="Google Shape;171;p33">
            <a:extLst>
              <a:ext uri="{FF2B5EF4-FFF2-40B4-BE49-F238E27FC236}">
                <a16:creationId xmlns:a16="http://schemas.microsoft.com/office/drawing/2014/main" id="{9C7A419E-FDC3-462D-A2FF-60786D6B7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020" y="275364"/>
            <a:ext cx="4166215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TASK 2</a:t>
            </a:r>
            <a:endParaRPr sz="4400" b="0" i="0" u="none" strike="noStrike" cap="none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Google Shape;171;p33">
            <a:extLst>
              <a:ext uri="{FF2B5EF4-FFF2-40B4-BE49-F238E27FC236}">
                <a16:creationId xmlns:a16="http://schemas.microsoft.com/office/drawing/2014/main" id="{2B0871C5-432B-401C-9EFC-3144CDE396FC}"/>
              </a:ext>
            </a:extLst>
          </p:cNvPr>
          <p:cNvSpPr txBox="1">
            <a:spLocks/>
          </p:cNvSpPr>
          <p:nvPr/>
        </p:nvSpPr>
        <p:spPr>
          <a:xfrm>
            <a:off x="1169769" y="1500268"/>
            <a:ext cx="10044538" cy="26066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000" tIns="45000" rIns="90000" bIns="450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Try making array of 5 LEDs and then make them blink in any order of your choice, just like disco lights.  </a:t>
            </a:r>
            <a:endParaRPr lang="en-US" sz="1800" b="0" dirty="0">
              <a:solidFill>
                <a:srgbClr val="00B0F0"/>
              </a:solidFill>
              <a:latin typeface="Arial Black" panose="020B0A04020102020204" pitchFamily="34" charset="0"/>
              <a:cs typeface="Arial"/>
              <a:sym typeface="Arial"/>
            </a:endParaRPr>
          </a:p>
          <a:p>
            <a:pPr algn="ctr">
              <a:spcBef>
                <a:spcPts val="0"/>
              </a:spcBef>
            </a:pPr>
            <a:endParaRPr lang="en-US" sz="1800" b="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9A193-993F-4CFD-A1D7-E2E34941D390}"/>
              </a:ext>
            </a:extLst>
          </p:cNvPr>
          <p:cNvSpPr/>
          <p:nvPr/>
        </p:nvSpPr>
        <p:spPr>
          <a:xfrm>
            <a:off x="843148" y="4300866"/>
            <a:ext cx="112597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40"/>
              </a:spcBef>
              <a:buClr>
                <a:schemeClr val="accent3"/>
              </a:buClr>
              <a:buSzPct val="95000"/>
            </a:pPr>
            <a:r>
              <a:rPr lang="en-US" sz="2400" dirty="0">
                <a:solidFill>
                  <a:srgbClr val="00B0F0"/>
                </a:solidFill>
                <a:ea typeface="Arial"/>
                <a:cs typeface="Arial"/>
                <a:sym typeface="Arial"/>
              </a:rPr>
              <a:t>#Hint1</a:t>
            </a:r>
            <a:r>
              <a:rPr lang="en-US" sz="24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- individual led to individual port pin. </a:t>
            </a:r>
          </a:p>
          <a:p>
            <a:pPr lvl="0">
              <a:spcBef>
                <a:spcPts val="640"/>
              </a:spcBef>
              <a:buClr>
                <a:schemeClr val="accent3"/>
              </a:buClr>
              <a:buSzPct val="95000"/>
            </a:pPr>
            <a:r>
              <a:rPr lang="en-US" sz="24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Then toggle (say blink) them in a pattern you like. And make a disco light, right there in your room.</a:t>
            </a:r>
            <a:br>
              <a:rPr lang="en-US" sz="2400" dirty="0">
                <a:solidFill>
                  <a:schemeClr val="bg1"/>
                </a:solidFill>
                <a:ea typeface="Arial"/>
                <a:cs typeface="Arial"/>
                <a:sym typeface="Arial"/>
              </a:rPr>
            </a:br>
            <a:endParaRPr lang="en-US" sz="240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pPr lvl="0">
              <a:spcBef>
                <a:spcPts val="640"/>
              </a:spcBef>
              <a:buClr>
                <a:schemeClr val="accent3"/>
              </a:buClr>
              <a:buSzPct val="95000"/>
            </a:pPr>
            <a:r>
              <a:rPr lang="en-US" sz="2400" dirty="0">
                <a:solidFill>
                  <a:srgbClr val="00B0F0"/>
                </a:solidFill>
                <a:ea typeface="Arial"/>
                <a:cs typeface="Arial"/>
                <a:sym typeface="Arial"/>
              </a:rPr>
              <a:t>#Hint 2</a:t>
            </a:r>
            <a:r>
              <a:rPr lang="en-US" sz="240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– different time delay to different led for toggling can give you patterns</a:t>
            </a:r>
          </a:p>
        </p:txBody>
      </p:sp>
    </p:spTree>
    <p:extLst>
      <p:ext uri="{BB962C8B-B14F-4D97-AF65-F5344CB8AC3E}">
        <p14:creationId xmlns:p14="http://schemas.microsoft.com/office/powerpoint/2010/main" val="5854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47C2787-DB86-4DCE-A564-F9937313443C}"/>
              </a:ext>
            </a:extLst>
          </p:cNvPr>
          <p:cNvGrpSpPr/>
          <p:nvPr/>
        </p:nvGrpSpPr>
        <p:grpSpPr>
          <a:xfrm>
            <a:off x="13855" y="1012508"/>
            <a:ext cx="12192001" cy="5863631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86AC2565-EA5F-42ED-904D-F73B8D72F31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0" name="Rectangle: Single Corner Snipped 9">
              <a:extLst>
                <a:ext uri="{FF2B5EF4-FFF2-40B4-BE49-F238E27FC236}">
                  <a16:creationId xmlns:a16="http://schemas.microsoft.com/office/drawing/2014/main" id="{E40E1E8C-4AB7-4C29-80F4-BE77D06FD2E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10EF950-9D84-48D7-B76C-6B4AEFFF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1B17E-9E0D-4195-BA2F-EC7DE3F8BD73}"/>
              </a:ext>
            </a:extLst>
          </p:cNvPr>
          <p:cNvSpPr txBox="1"/>
          <p:nvPr/>
        </p:nvSpPr>
        <p:spPr>
          <a:xfrm>
            <a:off x="466927" y="397847"/>
            <a:ext cx="1098594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What is embedded C ?</a:t>
            </a:r>
          </a:p>
          <a:p>
            <a:endParaRPr lang="en-IN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C language is a software designed with different keywords, data types, variables, constants, etc.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Embedded C is a generic term given to a programming language written in C, which is associated with a particular hardware architecture.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Embedded C is an extension to the C language with some additional header files. These header files may change from controller to controller.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lso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in embedded C , instead of logical operators , </a:t>
            </a:r>
            <a:r>
              <a:rPr lang="en-US" sz="2400" u="sng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we use bitwise operators.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400" u="sng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For microcontroller 8051 ,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#include&lt;reg51.h&gt; 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is used. Arduino uses the header file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avr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io.h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281A15C-059F-42FB-B512-E589A01A9526}"/>
              </a:ext>
            </a:extLst>
          </p:cNvPr>
          <p:cNvSpPr/>
          <p:nvPr/>
        </p:nvSpPr>
        <p:spPr>
          <a:xfrm>
            <a:off x="221376" y="583764"/>
            <a:ext cx="214008" cy="204281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7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3D74F-82B4-40C0-875C-AD8215D0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4" name="Picture 2" descr="G:\Downloads\Genesis '15\ARDUINO_pinout diagram.png">
            <a:extLst>
              <a:ext uri="{FF2B5EF4-FFF2-40B4-BE49-F238E27FC236}">
                <a16:creationId xmlns:a16="http://schemas.microsoft.com/office/drawing/2014/main" id="{364AAF50-50B4-450C-8EB2-37225751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9" y="111540"/>
            <a:ext cx="10770782" cy="66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5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4520603-BCD9-429A-B3DC-AB7342C7616F}"/>
              </a:ext>
            </a:extLst>
          </p:cNvPr>
          <p:cNvGrpSpPr/>
          <p:nvPr/>
        </p:nvGrpSpPr>
        <p:grpSpPr>
          <a:xfrm>
            <a:off x="13855" y="1582340"/>
            <a:ext cx="12192001" cy="5293799"/>
            <a:chOff x="-1" y="1357409"/>
            <a:chExt cx="12192001" cy="4917518"/>
          </a:xfrm>
        </p:grpSpPr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9A9B6FC0-135C-41F0-94A8-47595FE7D77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9713BC22-C9A5-4B6A-81B2-E42F3D4D879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CB5BA-0122-4872-BEA0-759D6A80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6BAB7-2098-47C9-A23C-4A241A385C0D}"/>
              </a:ext>
            </a:extLst>
          </p:cNvPr>
          <p:cNvSpPr txBox="1"/>
          <p:nvPr/>
        </p:nvSpPr>
        <p:spPr>
          <a:xfrm>
            <a:off x="320431" y="359508"/>
            <a:ext cx="9347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Some Specific Data Types for Embedded programming</a:t>
            </a:r>
          </a:p>
          <a:p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62C92B9B-BBE2-46EF-85CD-25DB75534B0F}"/>
              </a:ext>
            </a:extLst>
          </p:cNvPr>
          <p:cNvSpPr/>
          <p:nvPr/>
        </p:nvSpPr>
        <p:spPr>
          <a:xfrm>
            <a:off x="359923" y="571689"/>
            <a:ext cx="214008" cy="204281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F858C-20CA-4FBA-9F07-512182132C52}"/>
              </a:ext>
            </a:extLst>
          </p:cNvPr>
          <p:cNvSpPr/>
          <p:nvPr/>
        </p:nvSpPr>
        <p:spPr>
          <a:xfrm>
            <a:off x="368922" y="1900995"/>
            <a:ext cx="1134793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In embedded systems , there is a constraint of the memory available to the processor for executing tasks , so we use some special data types for this purposes:</a:t>
            </a:r>
          </a:p>
          <a:p>
            <a:endParaRPr lang="en-IN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uint8_t</a:t>
            </a:r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 : the variable can contain only 8 bits</a:t>
            </a:r>
          </a:p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uint16_t</a:t>
            </a:r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 : variable can contain only 16 bits</a:t>
            </a:r>
          </a:p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uint32_t</a:t>
            </a:r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 : variable can contain only 32 bits</a:t>
            </a:r>
          </a:p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uint64_t</a:t>
            </a:r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 : variable can contain only 64 bits</a:t>
            </a:r>
          </a:p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volatile</a:t>
            </a:r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 : the value of the variable can change through  out the program</a:t>
            </a:r>
          </a:p>
          <a:p>
            <a:endParaRPr lang="en-IN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Bahnschrift" panose="020B0502040204020203" pitchFamily="34" charset="0"/>
              </a:rPr>
              <a:t>Other than that , the normal data type of C – int , long , short , float , double , char retain their use in embedded C.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9CD06-C401-462E-9A51-2B1DBC9F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CAE78-184C-488A-A659-DFE08D30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C971C-7443-4BA2-8D2A-A38412B08865}"/>
              </a:ext>
            </a:extLst>
          </p:cNvPr>
          <p:cNvSpPr txBox="1"/>
          <p:nvPr/>
        </p:nvSpPr>
        <p:spPr>
          <a:xfrm>
            <a:off x="468923" y="422031"/>
            <a:ext cx="95269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Bitwise Operators</a:t>
            </a:r>
          </a:p>
          <a:p>
            <a:endParaRPr lang="en-IN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  <a:p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61544-981C-40AC-A0C4-4328B5E37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" t="4265" r="2781"/>
          <a:stretch/>
        </p:blipFill>
        <p:spPr>
          <a:xfrm>
            <a:off x="2196123" y="1237639"/>
            <a:ext cx="7571332" cy="4873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D5532-15EC-4FE2-8286-7EE7F965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6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529C3A9-53CB-4C70-AB0E-CFD838A20A86}"/>
              </a:ext>
            </a:extLst>
          </p:cNvPr>
          <p:cNvGrpSpPr/>
          <p:nvPr/>
        </p:nvGrpSpPr>
        <p:grpSpPr>
          <a:xfrm>
            <a:off x="13855" y="1191492"/>
            <a:ext cx="12192001" cy="5684648"/>
            <a:chOff x="-1" y="1357409"/>
            <a:chExt cx="12192001" cy="4917518"/>
          </a:xfrm>
        </p:grpSpPr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45A222C5-084B-446D-B49D-37120A3CEC4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7" name="Rectangle: Single Corner Snipped 6">
              <a:extLst>
                <a:ext uri="{FF2B5EF4-FFF2-40B4-BE49-F238E27FC236}">
                  <a16:creationId xmlns:a16="http://schemas.microsoft.com/office/drawing/2014/main" id="{17C3FA91-4C5C-44DB-8EE6-9B6DE9976A9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CFA01-6526-4457-973E-1FF9524F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B8E4C-874D-460C-9C33-9CA5FEEFF2B3}"/>
              </a:ext>
            </a:extLst>
          </p:cNvPr>
          <p:cNvSpPr txBox="1"/>
          <p:nvPr/>
        </p:nvSpPr>
        <p:spPr>
          <a:xfrm>
            <a:off x="375138" y="389910"/>
            <a:ext cx="8354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Bitwise Operation</a:t>
            </a:r>
            <a:endParaRPr lang="en-IN" sz="32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7C9CE23-DE21-4745-969D-4093328F38C7}"/>
              </a:ext>
            </a:extLst>
          </p:cNvPr>
          <p:cNvSpPr/>
          <p:nvPr/>
        </p:nvSpPr>
        <p:spPr>
          <a:xfrm>
            <a:off x="203200" y="620335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4B773-175E-45E5-9508-0A63BE1198F6}"/>
              </a:ext>
            </a:extLst>
          </p:cNvPr>
          <p:cNvSpPr/>
          <p:nvPr/>
        </p:nvSpPr>
        <p:spPr>
          <a:xfrm>
            <a:off x="289169" y="1324888"/>
            <a:ext cx="1161188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One of the main differences between C and Embedded C is that we deal with bit manipulation to a much greater extent in case of latter. That’s why understanding Bitwise operation become so much important.</a:t>
            </a:r>
          </a:p>
          <a:p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rgbClr val="FFC000"/>
                </a:solidFill>
                <a:latin typeface="Bahnschrift" panose="020B0502040204020203" pitchFamily="34" charset="0"/>
              </a:rPr>
              <a:t>AND rules </a:t>
            </a:r>
            <a:r>
              <a:rPr lang="en-IN" dirty="0">
                <a:solidFill>
                  <a:srgbClr val="FFC000"/>
                </a:solidFill>
                <a:latin typeface="Consolas" panose="020B0609020204030204" pitchFamily="49" charset="0"/>
              </a:rPr>
              <a:t>:    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0&amp;0=0</a:t>
            </a: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          1&amp;0=0</a:t>
            </a:r>
          </a:p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	       1&amp;1=1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	     e.g. </a:t>
            </a:r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1001&amp;0101=0001</a:t>
            </a:r>
          </a:p>
          <a:p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FFC000"/>
                </a:solidFill>
                <a:latin typeface="Bahnschrift" panose="020B0502040204020203" pitchFamily="34" charset="0"/>
              </a:rPr>
              <a:t>OR operation :         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0|0=0</a:t>
            </a:r>
          </a:p>
          <a:p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	       1|0=1</a:t>
            </a:r>
          </a:p>
          <a:p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	       1|1=1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	      e.g.   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11110101 | 01001010 = 11111111</a:t>
            </a:r>
          </a:p>
          <a:p>
            <a:endParaRPr lang="en-IN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FFC000"/>
                </a:solidFill>
                <a:latin typeface="Bahnschrift" panose="020B0502040204020203" pitchFamily="34" charset="0"/>
              </a:rPr>
              <a:t>Exclusive OR :           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1^0=1</a:t>
            </a:r>
          </a:p>
          <a:p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	       1^1=0</a:t>
            </a:r>
          </a:p>
          <a:p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	       0^0=0</a:t>
            </a: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	      e.g.     </a:t>
            </a:r>
            <a:r>
              <a:rPr lang="en-IN" dirty="0">
                <a:solidFill>
                  <a:srgbClr val="00B0F0"/>
                </a:solidFill>
                <a:latin typeface="Consolas" panose="020B0609020204030204" pitchFamily="49" charset="0"/>
              </a:rPr>
              <a:t>11010011 ^ 10010100=01000100</a:t>
            </a:r>
          </a:p>
          <a:p>
            <a:endParaRPr lang="en-IN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Note: Most important purpose if Exclusive OR is to toggle a bit while keeping other bits intact (bit masking).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3567C-22F5-4C32-BBEE-4AC66F3D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0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7BA18-A4FE-4C94-81AA-8B37460BAF47}"/>
              </a:ext>
            </a:extLst>
          </p:cNvPr>
          <p:cNvGrpSpPr/>
          <p:nvPr/>
        </p:nvGrpSpPr>
        <p:grpSpPr>
          <a:xfrm>
            <a:off x="13855" y="862612"/>
            <a:ext cx="12192001" cy="6013528"/>
            <a:chOff x="-1" y="1357409"/>
            <a:chExt cx="12192001" cy="4917518"/>
          </a:xfrm>
        </p:grpSpPr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C1E08143-0972-4A6F-BB7C-C8523ECE74A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22" name="Rectangle: Single Corner Snipped 21">
              <a:extLst>
                <a:ext uri="{FF2B5EF4-FFF2-40B4-BE49-F238E27FC236}">
                  <a16:creationId xmlns:a16="http://schemas.microsoft.com/office/drawing/2014/main" id="{AE3A80C2-1189-429B-AA66-95E094B9468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D7E93-7E0C-4F9F-97A3-1AB3E61B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336B-A086-46AA-9678-766A869AB350}"/>
              </a:ext>
            </a:extLst>
          </p:cNvPr>
          <p:cNvSpPr txBox="1"/>
          <p:nvPr/>
        </p:nvSpPr>
        <p:spPr>
          <a:xfrm>
            <a:off x="437662" y="648677"/>
            <a:ext cx="7885723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00B0F0"/>
                </a:solidFill>
                <a:latin typeface="Bahnschrift" panose="020B0502040204020203" pitchFamily="34" charset="0"/>
              </a:rPr>
              <a:t>Left shift : 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In a n-bit number , left shifting by ‘ 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i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 ’ steps means to add 2^i-1 to 	  the number.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1&lt;&lt;</a:t>
            </a:r>
            <a:r>
              <a:rPr lang="en-IN" dirty="0" err="1">
                <a:solidFill>
                  <a:schemeClr val="bg1"/>
                </a:solidFill>
                <a:latin typeface="Bahnschrift" panose="020B0502040204020203" pitchFamily="34" charset="0"/>
              </a:rPr>
              <a:t>i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= 2^i-1 e.g. 1&lt;&lt;4= 1000 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 Note: 1100 0100|=1&lt;&lt;4 is equal to 11001100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       BUT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 1100 0100 &lt;&lt;2 = 1100010000 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</a:t>
            </a:r>
          </a:p>
          <a:p>
            <a:r>
              <a:rPr lang="en-IN" dirty="0">
                <a:solidFill>
                  <a:schemeClr val="bg1"/>
                </a:solidFill>
              </a:rPr>
              <a:t>                                              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                                          &lt;&lt; 2 = 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                           8-bit number converted to 10 bit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rgbClr val="00B0F0"/>
                </a:solidFill>
                <a:latin typeface="Bahnschrift" panose="020B0502040204020203" pitchFamily="34" charset="0"/>
              </a:rPr>
              <a:t>Right Shift : </a:t>
            </a:r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For a n-bit number . Right shifting by ‘n’ bits changes adds n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   zeroes on the left and truncates n bit from the right.</a:t>
            </a: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	     e.g. 0010 1100 &gt;&gt;3 gives 0000 0101</a:t>
            </a:r>
          </a:p>
          <a:p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</a:rPr>
              <a:t>                   0010 1 100              000 0 0101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58F294-6A25-4C2C-8E4D-CB033076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96102"/>
              </p:ext>
            </p:extLst>
          </p:nvPr>
        </p:nvGraphicFramePr>
        <p:xfrm>
          <a:off x="488460" y="3025046"/>
          <a:ext cx="2813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96121218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79277125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27871308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391444246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92223025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1885921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786964984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6273785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075945028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3074354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96261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3D6D3BC-F751-466B-B9AD-CEFD16059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41981"/>
              </p:ext>
            </p:extLst>
          </p:nvPr>
        </p:nvGraphicFramePr>
        <p:xfrm>
          <a:off x="4482123" y="3025046"/>
          <a:ext cx="28135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354">
                  <a:extLst>
                    <a:ext uri="{9D8B030D-6E8A-4147-A177-3AD203B41FA5}">
                      <a16:colId xmlns:a16="http://schemas.microsoft.com/office/drawing/2014/main" val="875059611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1506831819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65933269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2312060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27212312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367055484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1676800537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2149315890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1121425273"/>
                    </a:ext>
                  </a:extLst>
                </a:gridCol>
                <a:gridCol w="281354">
                  <a:extLst>
                    <a:ext uri="{9D8B030D-6E8A-4147-A177-3AD203B41FA5}">
                      <a16:colId xmlns:a16="http://schemas.microsoft.com/office/drawing/2014/main" val="4239121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218678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92BFFFF-D1D0-42AF-9D8F-CDE59B33D325}"/>
              </a:ext>
            </a:extLst>
          </p:cNvPr>
          <p:cNvSpPr/>
          <p:nvPr/>
        </p:nvSpPr>
        <p:spPr>
          <a:xfrm>
            <a:off x="992554" y="2894702"/>
            <a:ext cx="2360246" cy="664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7B4A6D-3EC0-4E17-9942-6B9CE16D6845}"/>
              </a:ext>
            </a:extLst>
          </p:cNvPr>
          <p:cNvSpPr/>
          <p:nvPr/>
        </p:nvSpPr>
        <p:spPr>
          <a:xfrm>
            <a:off x="4325816" y="2894702"/>
            <a:ext cx="3126154" cy="664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975E9A-4E5A-4EC4-AF1E-BEB2D07BCC25}"/>
              </a:ext>
            </a:extLst>
          </p:cNvPr>
          <p:cNvCxnSpPr>
            <a:cxnSpLocks/>
          </p:cNvCxnSpPr>
          <p:nvPr/>
        </p:nvCxnSpPr>
        <p:spPr>
          <a:xfrm flipV="1">
            <a:off x="2172677" y="3278814"/>
            <a:ext cx="0" cy="4689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019851-EACC-43D2-8BD8-BF7708E2FA7B}"/>
              </a:ext>
            </a:extLst>
          </p:cNvPr>
          <p:cNvCxnSpPr/>
          <p:nvPr/>
        </p:nvCxnSpPr>
        <p:spPr>
          <a:xfrm>
            <a:off x="2172677" y="3757220"/>
            <a:ext cx="336843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E625E0-60C2-4F4B-B024-6AB69A556C9E}"/>
              </a:ext>
            </a:extLst>
          </p:cNvPr>
          <p:cNvCxnSpPr/>
          <p:nvPr/>
        </p:nvCxnSpPr>
        <p:spPr>
          <a:xfrm flipV="1">
            <a:off x="5541108" y="3278813"/>
            <a:ext cx="0" cy="4689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7597A-2345-4918-ADB2-DA8FA7B38787}"/>
              </a:ext>
            </a:extLst>
          </p:cNvPr>
          <p:cNvSpPr/>
          <p:nvPr/>
        </p:nvSpPr>
        <p:spPr>
          <a:xfrm>
            <a:off x="1865750" y="5700097"/>
            <a:ext cx="416342" cy="2019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410FD9-0521-4231-AB66-9397E4F61153}"/>
              </a:ext>
            </a:extLst>
          </p:cNvPr>
          <p:cNvCxnSpPr>
            <a:cxnSpLocks/>
          </p:cNvCxnSpPr>
          <p:nvPr/>
        </p:nvCxnSpPr>
        <p:spPr>
          <a:xfrm>
            <a:off x="1865750" y="5791200"/>
            <a:ext cx="416342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AB1731-BA46-4C65-B6B0-107F3F54CCD1}"/>
              </a:ext>
            </a:extLst>
          </p:cNvPr>
          <p:cNvCxnSpPr/>
          <p:nvPr/>
        </p:nvCxnSpPr>
        <p:spPr>
          <a:xfrm>
            <a:off x="3110523" y="5791200"/>
            <a:ext cx="51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2D261-2A7D-48CA-8971-B480F7EA7F60}"/>
              </a:ext>
            </a:extLst>
          </p:cNvPr>
          <p:cNvSpPr/>
          <p:nvPr/>
        </p:nvSpPr>
        <p:spPr>
          <a:xfrm>
            <a:off x="2687782" y="5708074"/>
            <a:ext cx="494501" cy="1917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EB9BA2-AF2F-44B8-B8FA-3488BCB38FBF}"/>
              </a:ext>
            </a:extLst>
          </p:cNvPr>
          <p:cNvSpPr txBox="1"/>
          <p:nvPr/>
        </p:nvSpPr>
        <p:spPr>
          <a:xfrm>
            <a:off x="343877" y="257908"/>
            <a:ext cx="704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Bitwise Operation (Contd..)</a:t>
            </a:r>
            <a:endParaRPr lang="en-US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5BE023C4-89BD-47AF-B109-30C086AF37A6}"/>
              </a:ext>
            </a:extLst>
          </p:cNvPr>
          <p:cNvSpPr/>
          <p:nvPr/>
        </p:nvSpPr>
        <p:spPr>
          <a:xfrm>
            <a:off x="195385" y="471843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00A65A-01CE-4224-9B56-E1D24295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893085-F660-4352-A41A-7B0AEF9A72D5}"/>
              </a:ext>
            </a:extLst>
          </p:cNvPr>
          <p:cNvGrpSpPr/>
          <p:nvPr/>
        </p:nvGrpSpPr>
        <p:grpSpPr>
          <a:xfrm>
            <a:off x="13855" y="1191492"/>
            <a:ext cx="12192001" cy="5684648"/>
            <a:chOff x="-1" y="1357409"/>
            <a:chExt cx="12192001" cy="4917518"/>
          </a:xfrm>
        </p:grpSpPr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A2F1C5E6-DD33-413E-AF89-FCDD1EA9A3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84A6E282-1AF1-48DA-A321-2F5DCD3D1EF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0F582-F7F4-4574-9A29-7D2A9844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D97FA-D3FB-4D06-A03C-EF9888B5AF70}"/>
              </a:ext>
            </a:extLst>
          </p:cNvPr>
          <p:cNvSpPr txBox="1"/>
          <p:nvPr/>
        </p:nvSpPr>
        <p:spPr>
          <a:xfrm>
            <a:off x="343877" y="257908"/>
            <a:ext cx="704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Bitwise Operation (Contd..)</a:t>
            </a:r>
            <a:endParaRPr lang="en-US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00B8CA5-9B59-44CF-B21D-1762FB831578}"/>
              </a:ext>
            </a:extLst>
          </p:cNvPr>
          <p:cNvSpPr/>
          <p:nvPr/>
        </p:nvSpPr>
        <p:spPr>
          <a:xfrm>
            <a:off x="468923" y="461878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8C2F8C-5125-4687-85F4-9922E0142DF8}"/>
              </a:ext>
            </a:extLst>
          </p:cNvPr>
          <p:cNvSpPr/>
          <p:nvPr/>
        </p:nvSpPr>
        <p:spPr>
          <a:xfrm>
            <a:off x="468923" y="1360806"/>
            <a:ext cx="1170922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Important Points :</a:t>
            </a:r>
          </a:p>
          <a:p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The left shift and right shift operators should not be used for negative numbers. The result is of undefined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behaviour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if any of the operands is a negative number. For example results of both -1 &lt;&lt; 1 and 1 &lt;&lt; -1 is undefined.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If the number is shifted more than the size of integer, the </a:t>
            </a: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behaviour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is undefined. For example, 1 &lt;&lt; 33 is undefined if integers are stored using 32 bits. See this for more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The left-shift by 1 and right-shift by 1 are equivalent to multiplication and division by 2 respectively. As mentioned in point 1, it works only if numbers are positive.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A9F7F-DA11-4CC7-916D-40CC1C05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893085-F660-4352-A41A-7B0AEF9A72D5}"/>
              </a:ext>
            </a:extLst>
          </p:cNvPr>
          <p:cNvGrpSpPr/>
          <p:nvPr/>
        </p:nvGrpSpPr>
        <p:grpSpPr>
          <a:xfrm>
            <a:off x="13855" y="1120291"/>
            <a:ext cx="12192001" cy="5684648"/>
            <a:chOff x="-1" y="1357409"/>
            <a:chExt cx="12192001" cy="4917518"/>
          </a:xfrm>
        </p:grpSpPr>
        <p:sp>
          <p:nvSpPr>
            <p:cNvPr id="8" name="Rectangle: Single Corner Snipped 7">
              <a:extLst>
                <a:ext uri="{FF2B5EF4-FFF2-40B4-BE49-F238E27FC236}">
                  <a16:creationId xmlns:a16="http://schemas.microsoft.com/office/drawing/2014/main" id="{A2F1C5E6-DD33-413E-AF89-FCDD1EA9A33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9" name="Rectangle: Single Corner Snipped 8">
              <a:extLst>
                <a:ext uri="{FF2B5EF4-FFF2-40B4-BE49-F238E27FC236}">
                  <a16:creationId xmlns:a16="http://schemas.microsoft.com/office/drawing/2014/main" id="{84A6E282-1AF1-48DA-A321-2F5DCD3D1EF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0F582-F7F4-4574-9A29-7D2A9844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D97FA-D3FB-4D06-A03C-EF9888B5AF70}"/>
              </a:ext>
            </a:extLst>
          </p:cNvPr>
          <p:cNvSpPr txBox="1"/>
          <p:nvPr/>
        </p:nvSpPr>
        <p:spPr>
          <a:xfrm>
            <a:off x="343877" y="257908"/>
            <a:ext cx="704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C000"/>
                </a:solidFill>
                <a:latin typeface="Arial Black" panose="020B0A04020102020204" pitchFamily="34" charset="0"/>
              </a:rPr>
              <a:t>  Bitwise Operation (Contd..)</a:t>
            </a:r>
            <a:endParaRPr lang="en-US" sz="32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100B8CA5-9B59-44CF-B21D-1762FB831578}"/>
              </a:ext>
            </a:extLst>
          </p:cNvPr>
          <p:cNvSpPr/>
          <p:nvPr/>
        </p:nvSpPr>
        <p:spPr>
          <a:xfrm>
            <a:off x="468923" y="461878"/>
            <a:ext cx="171938" cy="176834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A9F7F-DA11-4CC7-916D-40CC1C05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07" y="111540"/>
            <a:ext cx="888585" cy="888585"/>
          </a:xfrm>
          <a:prstGeom prst="rect">
            <a:avLst/>
          </a:prstGeom>
        </p:spPr>
      </p:pic>
      <p:pic>
        <p:nvPicPr>
          <p:cNvPr id="12" name="Shape 374">
            <a:extLst>
              <a:ext uri="{FF2B5EF4-FFF2-40B4-BE49-F238E27FC236}">
                <a16:creationId xmlns:a16="http://schemas.microsoft.com/office/drawing/2014/main" id="{68D68178-2D6C-46A5-83BB-10D52443266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9744" t="45605" r="71472" b="45135"/>
          <a:stretch/>
        </p:blipFill>
        <p:spPr>
          <a:xfrm>
            <a:off x="623455" y="1735666"/>
            <a:ext cx="1600199" cy="94826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3" name="Shape 375">
            <a:extLst>
              <a:ext uri="{FF2B5EF4-FFF2-40B4-BE49-F238E27FC236}">
                <a16:creationId xmlns:a16="http://schemas.microsoft.com/office/drawing/2014/main" id="{6D562B90-521C-4CBD-AEB5-EF964340EE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545" t="49417" r="71599" b="34375"/>
          <a:stretch/>
        </p:blipFill>
        <p:spPr>
          <a:xfrm>
            <a:off x="554892" y="4079240"/>
            <a:ext cx="1524000" cy="156834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4" name="Shape 376">
            <a:extLst>
              <a:ext uri="{FF2B5EF4-FFF2-40B4-BE49-F238E27FC236}">
                <a16:creationId xmlns:a16="http://schemas.microsoft.com/office/drawing/2014/main" id="{1E989EF9-C0B7-48D9-8F4A-2E72180D0F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9545" t="45834" r="72255" b="39583"/>
          <a:stretch/>
        </p:blipFill>
        <p:spPr>
          <a:xfrm>
            <a:off x="3431529" y="4213174"/>
            <a:ext cx="1524000" cy="15240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5" name="Shape 377">
            <a:extLst>
              <a:ext uri="{FF2B5EF4-FFF2-40B4-BE49-F238E27FC236}">
                <a16:creationId xmlns:a16="http://schemas.microsoft.com/office/drawing/2014/main" id="{D077A0F5-9242-45E5-BC60-5F9DC92F8F6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546" t="42708" r="71669" b="42708"/>
          <a:stretch/>
        </p:blipFill>
        <p:spPr>
          <a:xfrm>
            <a:off x="3214256" y="1752600"/>
            <a:ext cx="1828800" cy="186943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6" name="Shape 378">
            <a:extLst>
              <a:ext uri="{FF2B5EF4-FFF2-40B4-BE49-F238E27FC236}">
                <a16:creationId xmlns:a16="http://schemas.microsoft.com/office/drawing/2014/main" id="{AAC269C3-4C5C-4956-8FB8-019D453411E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51863" y="1368468"/>
            <a:ext cx="3314700" cy="220979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Shape 379">
            <a:extLst>
              <a:ext uri="{FF2B5EF4-FFF2-40B4-BE49-F238E27FC236}">
                <a16:creationId xmlns:a16="http://schemas.microsoft.com/office/drawing/2014/main" id="{2082AE8D-E4FF-4227-8792-BA9A0B4936D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08166" y="4297619"/>
            <a:ext cx="3134868" cy="20726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8" name="Shape 380">
            <a:extLst>
              <a:ext uri="{FF2B5EF4-FFF2-40B4-BE49-F238E27FC236}">
                <a16:creationId xmlns:a16="http://schemas.microsoft.com/office/drawing/2014/main" id="{8B4D88F9-B876-45E6-8CAF-D7B802B34C15}"/>
              </a:ext>
            </a:extLst>
          </p:cNvPr>
          <p:cNvSpPr/>
          <p:nvPr/>
        </p:nvSpPr>
        <p:spPr>
          <a:xfrm>
            <a:off x="9829800" y="2274025"/>
            <a:ext cx="2082800" cy="415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2400" b="1" i="0" u="none" strike="noStrike" cap="none" baseline="0" dirty="0">
                <a:solidFill>
                  <a:srgbClr val="00B0F0"/>
                </a:solidFill>
                <a:latin typeface="Levenim MT" pitchFamily="2" charset="-79"/>
                <a:ea typeface="Merriweather"/>
                <a:cs typeface="Levenim MT" pitchFamily="2" charset="-79"/>
                <a:sym typeface="Merriweather"/>
              </a:rPr>
              <a:t>Left Shifting</a:t>
            </a:r>
          </a:p>
        </p:txBody>
      </p:sp>
      <p:sp>
        <p:nvSpPr>
          <p:cNvPr id="19" name="Shape 381">
            <a:extLst>
              <a:ext uri="{FF2B5EF4-FFF2-40B4-BE49-F238E27FC236}">
                <a16:creationId xmlns:a16="http://schemas.microsoft.com/office/drawing/2014/main" id="{13CC5658-A2C5-4AE3-BB10-E807FF6721A0}"/>
              </a:ext>
            </a:extLst>
          </p:cNvPr>
          <p:cNvSpPr/>
          <p:nvPr/>
        </p:nvSpPr>
        <p:spPr>
          <a:xfrm>
            <a:off x="9744770" y="5040999"/>
            <a:ext cx="2167830" cy="809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IN" sz="2400" b="1" i="0" u="none" strike="noStrike" cap="none" baseline="0" dirty="0">
                <a:solidFill>
                  <a:srgbClr val="00B0F0"/>
                </a:solidFill>
                <a:latin typeface="Levenim MT" pitchFamily="2" charset="-79"/>
                <a:ea typeface="Merriweather"/>
                <a:cs typeface="Levenim MT" pitchFamily="2" charset="-79"/>
                <a:sym typeface="Merriweather"/>
              </a:rPr>
              <a:t>Right Shifting</a:t>
            </a:r>
          </a:p>
        </p:txBody>
      </p:sp>
    </p:spTree>
    <p:extLst>
      <p:ext uri="{BB962C8B-B14F-4D97-AF65-F5344CB8AC3E}">
        <p14:creationId xmlns:p14="http://schemas.microsoft.com/office/powerpoint/2010/main" val="16590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sharepoint/v3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1956</Words>
  <Application>Microsoft Office PowerPoint</Application>
  <PresentationFormat>Widescreen</PresentationFormat>
  <Paragraphs>393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Arial</vt:lpstr>
      <vt:lpstr>Arial Black</vt:lpstr>
      <vt:lpstr>Bahnschrift</vt:lpstr>
      <vt:lpstr>Baskerville Old Face</vt:lpstr>
      <vt:lpstr>Calibri</vt:lpstr>
      <vt:lpstr>Calibri Light</vt:lpstr>
      <vt:lpstr>Cambria Math</vt:lpstr>
      <vt:lpstr>Code Bold</vt:lpstr>
      <vt:lpstr>Consolas</vt:lpstr>
      <vt:lpstr>inherit</vt:lpstr>
      <vt:lpstr>Levenim MT</vt:lpstr>
      <vt:lpstr>Merriweather</vt:lpstr>
      <vt:lpstr>Noto Sans Symbols</vt:lpstr>
      <vt:lpstr>Noto Symbol</vt:lpstr>
      <vt:lpstr>StarSymbol</vt:lpstr>
      <vt:lpstr>Tahoma</vt:lpstr>
      <vt:lpstr>Times New Roman</vt:lpstr>
      <vt:lpstr>Trade Gothic LT Pro</vt:lpstr>
      <vt:lpstr>Trebuchet MS</vt:lpstr>
      <vt:lpstr>Wingdings</vt:lpstr>
      <vt:lpstr>Office Theme</vt:lpstr>
      <vt:lpstr>µ-CON Workshop’18</vt:lpstr>
      <vt:lpstr>Session 2: Basics of Embedded C &amp; Microcontrollers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Interacting with Micro Controller</vt:lpstr>
      <vt:lpstr>   PORTS: </vt:lpstr>
      <vt:lpstr>   PORTS(Contd..): </vt:lpstr>
      <vt:lpstr>   DDRx Register</vt:lpstr>
      <vt:lpstr>   PORTx Register</vt:lpstr>
      <vt:lpstr>   PINx Register</vt:lpstr>
      <vt:lpstr>  Pull Up &amp; Pull Down</vt:lpstr>
      <vt:lpstr>Example Code :</vt:lpstr>
      <vt:lpstr>TASK 1</vt:lpstr>
      <vt:lpstr>PowerPoint Presentation</vt:lpstr>
      <vt:lpstr>TASK 2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2018-09-13T18:27:04Z</dcterms:created>
  <dcterms:modified xsi:type="dcterms:W3CDTF">2018-09-26T07:44:44Z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